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15"/>
  </p:notesMasterIdLst>
  <p:sldIdLst>
    <p:sldId id="258" r:id="rId2"/>
    <p:sldId id="275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977F-7ACB-4A70-B297-36AE001B95CF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23A5-5F42-4190-888E-55EBC4FAC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8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C7170-1899-401A-AC7A-472EFD4F7ACA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EF0E4-7F23-4D04-BD84-67BF8F2AD39A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ECEDCD-AADF-4948-8F7A-D4A4822BCF40}" type="slidenum">
              <a:rPr lang="en-US" sz="1200">
                <a:latin typeface="Arial" charset="0"/>
              </a:rPr>
              <a:pPr algn="r"/>
              <a:t>4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4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36877-46BB-4692-9492-29C71EE86218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BE1FCC-7051-441B-A626-A4FC015DCAF5}" type="slidenum">
              <a:rPr lang="en-US" sz="1200">
                <a:latin typeface="Arial" charset="0"/>
              </a:rPr>
              <a:pPr algn="r"/>
              <a:t>5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3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26D9E-F056-4C8E-A520-DC19515DF5C6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56C173-B8B7-4E25-83C5-103A88C520A0}" type="slidenum">
              <a:rPr lang="en-US" sz="1200">
                <a:latin typeface="Arial" charset="0"/>
              </a:rPr>
              <a:pPr algn="r"/>
              <a:t>6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0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99C09-2DCA-4C8D-BBFC-A74A6127B28B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Ask students about their current browser home page.</a:t>
            </a:r>
          </a:p>
        </p:txBody>
      </p:sp>
    </p:spTree>
    <p:extLst>
      <p:ext uri="{BB962C8B-B14F-4D97-AF65-F5344CB8AC3E}">
        <p14:creationId xmlns:p14="http://schemas.microsoft.com/office/powerpoint/2010/main" val="45388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25BDC-3E24-4BA7-99C9-183E5E877474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IP addresses are in dotted decimal notation.</a:t>
            </a:r>
          </a:p>
        </p:txBody>
      </p:sp>
    </p:spTree>
    <p:extLst>
      <p:ext uri="{BB962C8B-B14F-4D97-AF65-F5344CB8AC3E}">
        <p14:creationId xmlns:p14="http://schemas.microsoft.com/office/powerpoint/2010/main" val="188379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BD8C3-2B17-4C8B-A552-FD15298BAB61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D3A0E1-E145-4F5D-A9DC-0BE696B250C4}" type="slidenum">
              <a:rPr lang="en-US" sz="1200">
                <a:latin typeface="Arial" charset="0"/>
              </a:rPr>
              <a:pPr algn="r"/>
              <a:t>12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7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443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34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49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72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9/7/2021 Updated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D1A2A7-3723-4806-8E6E-0761C30562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038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epcrawl.com/knowledge/technical-seo-library/how-do-search-engines-wor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oo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b.iu.edu/" TargetMode="External"/><Relationship Id="rId5" Type="http://schemas.openxmlformats.org/officeDocument/2006/relationships/hyperlink" Target="http://www.libraries.iub.edu/" TargetMode="External"/><Relationship Id="rId4" Type="http://schemas.openxmlformats.org/officeDocument/2006/relationships/hyperlink" Target="http://www.bing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opedia.com/DidYouKnow/Internet/Web_vs_Interne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" TargetMode="External"/><Relationship Id="rId2" Type="http://schemas.openxmlformats.org/officeDocument/2006/relationships/hyperlink" Target="https://www.internetsociet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ann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7772400" cy="1676400"/>
          </a:xfrm>
        </p:spPr>
        <p:txBody>
          <a:bodyPr/>
          <a:lstStyle/>
          <a:p>
            <a:pPr eaLnBrk="1" hangingPunct="1"/>
            <a:r>
              <a:rPr lang="en-US" sz="5400" b="1"/>
              <a:t>Electronic Resources </a:t>
            </a:r>
            <a:br>
              <a:rPr lang="en-US" sz="5400" b="1"/>
            </a:br>
            <a:r>
              <a:rPr lang="en-US" sz="5400" b="1"/>
              <a:t>and the WWW </a:t>
            </a:r>
            <a:endParaRPr lang="en-US" sz="5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49530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By Margaret Lion for </a:t>
            </a:r>
          </a:p>
          <a:p>
            <a:r>
              <a:rPr lang="en-US"/>
              <a:t>K200 Microcomputer Applications in Kinesiology</a:t>
            </a:r>
          </a:p>
          <a:p>
            <a:endParaRPr lang="en-US"/>
          </a:p>
          <a:p>
            <a:r>
              <a:rPr lang="en-US"/>
              <a:t>Special thanks to Lowell Furman and Pat Setser for content.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noFill/>
        </p:spPr>
        <p:txBody>
          <a:bodyPr lIns="90488" tIns="44450" rIns="90488" bIns="44450" anchor="t"/>
          <a:lstStyle/>
          <a:p>
            <a:pPr eaLnBrk="1" hangingPunct="1"/>
            <a:r>
              <a:rPr lang="en-US" b="1" dirty="0"/>
              <a:t>Computer Name / Domain: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391400" cy="4038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.</a:t>
            </a:r>
            <a:r>
              <a:rPr lang="en-US" dirty="0" err="1"/>
              <a:t>edu</a:t>
            </a:r>
            <a:r>
              <a:rPr lang="en-US" dirty="0"/>
              <a:t>         education inst. computer</a:t>
            </a:r>
          </a:p>
          <a:p>
            <a:pPr eaLnBrk="1" hangingPunct="1"/>
            <a:r>
              <a:rPr lang="en-US" dirty="0"/>
              <a:t>.com         commercial computer</a:t>
            </a:r>
          </a:p>
          <a:p>
            <a:pPr eaLnBrk="1" hangingPunct="1"/>
            <a:r>
              <a:rPr lang="en-US" dirty="0" err="1"/>
              <a:t>.net</a:t>
            </a:r>
            <a:r>
              <a:rPr lang="en-US" dirty="0"/>
              <a:t>          Internet Provider computer</a:t>
            </a:r>
          </a:p>
          <a:p>
            <a:pPr eaLnBrk="1" hangingPunct="1"/>
            <a:r>
              <a:rPr lang="en-US" dirty="0"/>
              <a:t>.mil          Military computer</a:t>
            </a:r>
          </a:p>
          <a:p>
            <a:pPr eaLnBrk="1" hangingPunct="1"/>
            <a:r>
              <a:rPr lang="en-US" dirty="0"/>
              <a:t>.</a:t>
            </a:r>
            <a:r>
              <a:rPr lang="en-US" dirty="0" err="1"/>
              <a:t>gov</a:t>
            </a:r>
            <a:r>
              <a:rPr lang="en-US" dirty="0"/>
              <a:t>         Government computer</a:t>
            </a:r>
          </a:p>
          <a:p>
            <a:pPr eaLnBrk="1" hangingPunct="1"/>
            <a:r>
              <a:rPr lang="en-US" dirty="0"/>
              <a:t>.org         Not-for-profit computer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IP Addresses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114800"/>
          </a:xfrm>
        </p:spPr>
        <p:txBody>
          <a:bodyPr/>
          <a:lstStyle/>
          <a:p>
            <a:pPr eaLnBrk="1" hangingPunct="1"/>
            <a:r>
              <a:rPr lang="en-US" dirty="0"/>
              <a:t>Each domain name is assigned an IP address</a:t>
            </a:r>
          </a:p>
          <a:p>
            <a:pPr eaLnBrk="1" hangingPunct="1"/>
            <a:r>
              <a:rPr lang="en-US" dirty="0"/>
              <a:t>IP – Internet Protocol – method that enables a URL to find the domain specified</a:t>
            </a:r>
          </a:p>
          <a:p>
            <a:pPr eaLnBrk="1" hangingPunct="1"/>
            <a:r>
              <a:rPr lang="en-US" dirty="0"/>
              <a:t>The domain name is translated into the IP address</a:t>
            </a:r>
          </a:p>
          <a:p>
            <a:pPr eaLnBrk="1" hangingPunct="1"/>
            <a:r>
              <a:rPr lang="en-US" dirty="0"/>
              <a:t>206.44.183.67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Search the Internet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9050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There are several Websites with search capabilities called </a:t>
            </a:r>
            <a:r>
              <a:rPr lang="en-US" i="1" dirty="0"/>
              <a:t>search engines</a:t>
            </a:r>
            <a:r>
              <a:rPr lang="en-US" dirty="0"/>
              <a:t>, programs that search for keywords in files and documents or other Websites found on the Internet.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Google is a popular search engine.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lvl="3">
              <a:lnSpc>
                <a:spcPct val="90000"/>
              </a:lnSpc>
            </a:pPr>
            <a:r>
              <a:rPr lang="en-US" sz="1400" dirty="0"/>
              <a:t>For more information, read </a:t>
            </a:r>
            <a:r>
              <a:rPr lang="en-US" sz="1400" dirty="0">
                <a:hlinkClick r:id="rId3"/>
              </a:rPr>
              <a:t>How do Search Engines Work?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143000"/>
            <a:ext cx="7772400" cy="762000"/>
          </a:xfrm>
          <a:noFill/>
        </p:spPr>
        <p:txBody>
          <a:bodyPr lIns="90488" tIns="44450" rIns="90488" bIns="44450" anchor="t"/>
          <a:lstStyle/>
          <a:p>
            <a:pPr eaLnBrk="1" hangingPunct="1"/>
            <a:r>
              <a:rPr lang="en-US" b="1" dirty="0"/>
              <a:t>SEARCH ENGINES / RESOURCES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391400" cy="4953000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dirty="0"/>
          </a:p>
          <a:p>
            <a:r>
              <a:rPr lang="en-US" dirty="0"/>
              <a:t>Google:  </a:t>
            </a:r>
            <a:r>
              <a:rPr lang="en-US" dirty="0">
                <a:hlinkClick r:id="rId2"/>
              </a:rPr>
              <a:t>http://www.google.com/</a:t>
            </a:r>
            <a:endParaRPr lang="en-US" dirty="0"/>
          </a:p>
          <a:p>
            <a:pPr eaLnBrk="1" hangingPunct="1"/>
            <a:r>
              <a:rPr lang="en-US" dirty="0"/>
              <a:t>Yahoo:  </a:t>
            </a:r>
            <a:r>
              <a:rPr lang="en-US" dirty="0">
                <a:hlinkClick r:id="rId3"/>
              </a:rPr>
              <a:t>http://www.yahoo.com/</a:t>
            </a:r>
            <a:endParaRPr lang="en-US" dirty="0"/>
          </a:p>
          <a:p>
            <a:r>
              <a:rPr lang="en-US" dirty="0"/>
              <a:t>Bing:  </a:t>
            </a:r>
            <a:r>
              <a:rPr lang="en-US" dirty="0">
                <a:hlinkClick r:id="rId4"/>
              </a:rPr>
              <a:t>http://www.bing.com/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IUB Library Resources: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hlinkClick r:id="rId5"/>
              </a:rPr>
              <a:t>http://www.libraries.iub.edu/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dirty="0"/>
              <a:t>IU Knowledgebase: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  <a:hlinkClick r:id="rId6"/>
              </a:rPr>
              <a:t>http://kb.iu.edu</a:t>
            </a:r>
            <a:endParaRPr lang="en-US" dirty="0">
              <a:solidFill>
                <a:schemeClr val="tx2"/>
              </a:solidFill>
            </a:endParaRPr>
          </a:p>
          <a:p>
            <a:pPr lvl="1" eaLnBrk="1" hangingPunct="1">
              <a:buFont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Internet &amp; WWW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599"/>
            <a:ext cx="7848600" cy="4656221"/>
          </a:xfrm>
        </p:spPr>
        <p:txBody>
          <a:bodyPr/>
          <a:lstStyle/>
          <a:p>
            <a:r>
              <a:rPr lang="en-US" dirty="0"/>
              <a:t>The Internet and the World Wide Web (WWW) are not the same.</a:t>
            </a:r>
          </a:p>
          <a:p>
            <a:r>
              <a:rPr lang="en-US" dirty="0"/>
              <a:t>The Internet is a vast network of computer linked together globally. </a:t>
            </a:r>
          </a:p>
          <a:p>
            <a:r>
              <a:rPr lang="en-US" dirty="0"/>
              <a:t>The Internet is what we use to get onto the WWW. The WWW is just a portion of the Internet.</a:t>
            </a:r>
          </a:p>
          <a:p>
            <a:pPr lvl="1" algn="r"/>
            <a:endParaRPr lang="en-US" sz="2000" dirty="0"/>
          </a:p>
          <a:p>
            <a:pPr lvl="1" algn="r"/>
            <a:r>
              <a:rPr lang="en-US" sz="1800" dirty="0"/>
              <a:t>Further reading: </a:t>
            </a:r>
            <a:r>
              <a:rPr lang="en-US" sz="1800" dirty="0">
                <a:hlinkClick r:id="rId2"/>
              </a:rPr>
              <a:t>The Difference Between the Internet and the World Wide Web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5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Governance of the Internet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676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Authority rests with the </a:t>
            </a:r>
            <a:r>
              <a:rPr lang="en-US" sz="2400" dirty="0">
                <a:hlinkClick r:id="rId2"/>
              </a:rPr>
              <a:t>Internet Society</a:t>
            </a:r>
            <a:r>
              <a:rPr lang="en-US" sz="2400" dirty="0"/>
              <a:t>, a voluntary membership organization</a:t>
            </a:r>
          </a:p>
          <a:p>
            <a:pPr marL="0" indent="0">
              <a:buNone/>
            </a:pPr>
            <a:r>
              <a:rPr lang="en-US" sz="2400" dirty="0"/>
              <a:t>Governing body of the society is the Internet </a:t>
            </a:r>
            <a:r>
              <a:rPr lang="en-US" sz="2400" dirty="0">
                <a:hlinkClick r:id="rId3"/>
              </a:rPr>
              <a:t>Architecture Board</a:t>
            </a:r>
            <a:r>
              <a:rPr lang="en-US" sz="2400" dirty="0"/>
              <a:t> (IAB) – sets technical standards</a:t>
            </a:r>
          </a:p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dirty="0">
                <a:hlinkClick r:id="rId4"/>
              </a:rPr>
              <a:t>Internet Corporation for Assigned Names and Numbers</a:t>
            </a:r>
            <a:r>
              <a:rPr lang="en-US" sz="2400" dirty="0"/>
              <a:t> (ICANN) oversees registration of Website addresses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8538"/>
            <a:ext cx="7696200" cy="914400"/>
          </a:xfrm>
        </p:spPr>
        <p:txBody>
          <a:bodyPr/>
          <a:lstStyle/>
          <a:p>
            <a:pPr eaLnBrk="1" hangingPunct="1"/>
            <a:r>
              <a:rPr lang="en-US" b="1" dirty="0"/>
              <a:t>  Web Browsers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05000"/>
            <a:ext cx="7010400" cy="4191000"/>
          </a:xfrm>
        </p:spPr>
        <p:txBody>
          <a:bodyPr/>
          <a:lstStyle/>
          <a:p>
            <a:pPr eaLnBrk="1" hangingPunct="1"/>
            <a:r>
              <a:rPr lang="en-US" sz="2800" b="1" i="1" dirty="0"/>
              <a:t>Chrome, Mozilla Firefox, </a:t>
            </a:r>
            <a:r>
              <a:rPr lang="en-US" sz="2800" b="1" dirty="0"/>
              <a:t>and </a:t>
            </a:r>
            <a:r>
              <a:rPr lang="en-US" sz="2800" b="1" i="1" dirty="0"/>
              <a:t>Windows Edge </a:t>
            </a:r>
            <a:r>
              <a:rPr lang="en-US" sz="2800" b="1" dirty="0"/>
              <a:t>are Web browsers; software that enables you to view the contents of the World Wide Web (WWW).</a:t>
            </a:r>
          </a:p>
          <a:p>
            <a:pPr lvl="1" eaLnBrk="1" hangingPunct="1"/>
            <a:r>
              <a:rPr lang="en-US" dirty="0"/>
              <a:t>Connects you to the Internet to display Webpages and search for information</a:t>
            </a:r>
          </a:p>
          <a:p>
            <a:pPr lvl="1" eaLnBrk="1" hangingPunct="1"/>
            <a:r>
              <a:rPr lang="en-US" dirty="0"/>
              <a:t>Receives e-mail and assists with downloading and transferring files from the Internet</a:t>
            </a:r>
          </a:p>
          <a:p>
            <a:pPr lvl="1" eaLnBrk="1" hangingPunct="1"/>
            <a:r>
              <a:rPr lang="en-US" dirty="0"/>
              <a:t>Displays Website graphics and plays audio and video files associated with a Website</a:t>
            </a:r>
          </a:p>
          <a:p>
            <a:pPr lvl="1" eaLnBrk="1" hangingPunct="1">
              <a:buFontTx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2338"/>
            <a:ext cx="7315200" cy="1143000"/>
          </a:xfrm>
        </p:spPr>
        <p:txBody>
          <a:bodyPr/>
          <a:lstStyle/>
          <a:p>
            <a:pPr eaLnBrk="1" hangingPunct="1"/>
            <a:r>
              <a:rPr lang="en-US" b="1" dirty="0"/>
              <a:t>  ISP &amp; Home Page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2057400"/>
            <a:ext cx="7620000" cy="3962400"/>
          </a:xfrm>
        </p:spPr>
        <p:txBody>
          <a:bodyPr/>
          <a:lstStyle/>
          <a:p>
            <a:pPr eaLnBrk="1" hangingPunct="1"/>
            <a:r>
              <a:rPr lang="en-US" dirty="0"/>
              <a:t>An</a:t>
            </a:r>
            <a:r>
              <a:rPr lang="en-US" i="1" dirty="0"/>
              <a:t> Internet Service Provider (ISP) </a:t>
            </a:r>
            <a:r>
              <a:rPr lang="en-US" dirty="0"/>
              <a:t>is a company that provides Internet connection through a telephone line, a special high-speed telephone line, or a cable.</a:t>
            </a:r>
          </a:p>
          <a:p>
            <a:pPr eaLnBrk="1" hangingPunct="1"/>
            <a:r>
              <a:rPr lang="en-US" dirty="0"/>
              <a:t>The</a:t>
            </a:r>
            <a:r>
              <a:rPr lang="en-US" i="1" dirty="0"/>
              <a:t> Home page</a:t>
            </a:r>
            <a:r>
              <a:rPr lang="en-US" dirty="0"/>
              <a:t> is the Webpage that displays every time a web browser is started.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  </a:t>
            </a:r>
            <a:r>
              <a:rPr lang="en-US" b="1" dirty="0" err="1"/>
              <a:t>WebPage</a:t>
            </a:r>
            <a:r>
              <a:rPr lang="en-US" b="1" dirty="0"/>
              <a:t> &amp; </a:t>
            </a:r>
            <a:r>
              <a:rPr lang="en-US" b="1" dirty="0" err="1"/>
              <a:t>WebSite</a:t>
            </a:r>
            <a:endParaRPr 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1981200"/>
            <a:ext cx="73914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/>
              <a:t>Webpage</a:t>
            </a:r>
            <a:r>
              <a:rPr lang="en-US" sz="2800" b="1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 document on the World Wide Web that displays as a screen with associated links, frames, pictures, and other features of interest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dirty="0"/>
              <a:t>Website</a:t>
            </a:r>
            <a:r>
              <a:rPr lang="en-US" sz="2800" b="1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 group of related Webpages published to a specific, unique location or </a:t>
            </a:r>
            <a:r>
              <a:rPr lang="en-US" sz="2000" i="1" dirty="0"/>
              <a:t>Uniform Resource Locator (URL)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Pages and Portals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6200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Websites like </a:t>
            </a:r>
            <a:r>
              <a:rPr lang="en-US" sz="2400" dirty="0" err="1"/>
              <a:t>One.iu</a:t>
            </a:r>
            <a:r>
              <a:rPr lang="en-US" sz="2400" dirty="0"/>
              <a:t>, Amazon, and Yahoo provide portals</a:t>
            </a:r>
          </a:p>
          <a:p>
            <a:pPr eaLnBrk="1" hangingPunct="1"/>
            <a:r>
              <a:rPr lang="en-US" sz="2400" dirty="0"/>
              <a:t>Portals can appear almost “customized” – just for you</a:t>
            </a:r>
          </a:p>
          <a:p>
            <a:pPr eaLnBrk="1" hangingPunct="1"/>
            <a:r>
              <a:rPr lang="en-US" sz="2400" dirty="0"/>
              <a:t>Portals are pages that contain links to other sites: weather, news, maps, search engines, etc.</a:t>
            </a:r>
          </a:p>
          <a:p>
            <a:pPr eaLnBrk="1" hangingPunct="1"/>
            <a:r>
              <a:rPr lang="en-US" sz="2400" dirty="0" err="1"/>
              <a:t>One.iu</a:t>
            </a:r>
            <a:r>
              <a:rPr lang="en-US" sz="2400" dirty="0"/>
              <a:t>, after you log in, is your customized portal at this university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Understanding URLs</a:t>
            </a:r>
            <a:br>
              <a:rPr lang="en-US" sz="4000" b="1" dirty="0"/>
            </a:br>
            <a:r>
              <a:rPr lang="en-US" sz="4000" b="1" dirty="0"/>
              <a:t>Uniform Resource Locator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9248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EG:</a:t>
            </a:r>
            <a:r>
              <a:rPr lang="en-US" sz="4400" b="1" dirty="0"/>
              <a:t> </a:t>
            </a:r>
            <a:r>
              <a:rPr lang="en-US" sz="3600" b="1" dirty="0"/>
              <a:t>http://joe.com/pub/main/index.html</a:t>
            </a:r>
            <a:endParaRPr lang="en-US" sz="3600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sz="3600" dirty="0"/>
              <a:t>Translates to:      </a:t>
            </a:r>
            <a:r>
              <a:rPr lang="en-US" sz="2800" dirty="0"/>
              <a:t>pr</a:t>
            </a:r>
            <a:r>
              <a:rPr lang="en-US" sz="2800" b="1" dirty="0"/>
              <a:t>otocol://computer/directory/subdirectory/file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noFill/>
        </p:spPr>
        <p:txBody>
          <a:bodyPr lIns="90488" tIns="44450" rIns="90488" bIns="44450" anchor="t"/>
          <a:lstStyle/>
          <a:p>
            <a:pPr eaLnBrk="1" hangingPunct="1"/>
            <a:r>
              <a:rPr lang="en-US" b="1" dirty="0"/>
              <a:t>Protocol – (Services) URLS: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467600" cy="4191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Protocol – a method of communication</a:t>
            </a:r>
          </a:p>
          <a:p>
            <a:pPr eaLnBrk="1" hangingPunct="1"/>
            <a:r>
              <a:rPr lang="en-US" dirty="0"/>
              <a:t>Protocols</a:t>
            </a:r>
          </a:p>
          <a:p>
            <a:pPr lvl="1" eaLnBrk="1" hangingPunct="1"/>
            <a:r>
              <a:rPr lang="en-US" dirty="0"/>
              <a:t>http            a World Wide Webpage.</a:t>
            </a:r>
          </a:p>
          <a:p>
            <a:pPr lvl="1" eaLnBrk="1" hangingPunct="1"/>
            <a:r>
              <a:rPr lang="en-US" dirty="0"/>
              <a:t>https          a secure site (using encryption)</a:t>
            </a:r>
          </a:p>
          <a:p>
            <a:pPr lvl="1" eaLnBrk="1" hangingPunct="1"/>
            <a:r>
              <a:rPr lang="en-US" dirty="0"/>
              <a:t>news          a USENET discussion group.</a:t>
            </a:r>
          </a:p>
          <a:p>
            <a:pPr lvl="1" eaLnBrk="1" hangingPunct="1"/>
            <a:r>
              <a:rPr lang="en-US" dirty="0"/>
              <a:t>ftp              a file or file directory.</a:t>
            </a:r>
          </a:p>
          <a:p>
            <a:pPr lvl="1" eaLnBrk="1" hangingPunct="1"/>
            <a:r>
              <a:rPr lang="en-US" dirty="0"/>
              <a:t>telnet         location of another computer.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9/7/2021 Updated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A2A7-3723-4806-8E6E-0761C305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</TotalTime>
  <Words>689</Words>
  <Application>Microsoft Office PowerPoint</Application>
  <PresentationFormat>On-screen Show (4:3)</PresentationFormat>
  <Paragraphs>106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Integral</vt:lpstr>
      <vt:lpstr>Electronic Resources  and the WWW </vt:lpstr>
      <vt:lpstr> Internet &amp; WWW</vt:lpstr>
      <vt:lpstr>Governance of the Internet</vt:lpstr>
      <vt:lpstr>  Web Browsers</vt:lpstr>
      <vt:lpstr>  ISP &amp; Home Page</vt:lpstr>
      <vt:lpstr>  WebPage &amp; WebSite</vt:lpstr>
      <vt:lpstr>Pages and Portals</vt:lpstr>
      <vt:lpstr>Understanding URLs Uniform Resource Locator</vt:lpstr>
      <vt:lpstr>Protocol – (Services) URLS:</vt:lpstr>
      <vt:lpstr>Computer Name / Domain:</vt:lpstr>
      <vt:lpstr>IP Addresses</vt:lpstr>
      <vt:lpstr>Search the Internet</vt:lpstr>
      <vt:lpstr>SEARCH ENGINES / RESOURCES</vt:lpstr>
    </vt:vector>
  </TitlesOfParts>
  <Company>School of HPER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 of HPER</dc:creator>
  <cp:lastModifiedBy>Lion, Margaret Melanie</cp:lastModifiedBy>
  <cp:revision>53</cp:revision>
  <dcterms:created xsi:type="dcterms:W3CDTF">2009-08-06T21:16:30Z</dcterms:created>
  <dcterms:modified xsi:type="dcterms:W3CDTF">2021-09-07T19:36:05Z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TC300011121033</vt:lpwstr>
  </property>
</Properties>
</file>