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3" r:id="rId1"/>
  </p:sldMasterIdLst>
  <p:notesMasterIdLst>
    <p:notesMasterId r:id="rId22"/>
  </p:notesMasterIdLst>
  <p:handoutMasterIdLst>
    <p:handoutMasterId r:id="rId23"/>
  </p:handoutMasterIdLst>
  <p:sldIdLst>
    <p:sldId id="256" r:id="rId2"/>
    <p:sldId id="429" r:id="rId3"/>
    <p:sldId id="279" r:id="rId4"/>
    <p:sldId id="427" r:id="rId5"/>
    <p:sldId id="508" r:id="rId6"/>
    <p:sldId id="531" r:id="rId7"/>
    <p:sldId id="533" r:id="rId8"/>
    <p:sldId id="527" r:id="rId9"/>
    <p:sldId id="534" r:id="rId10"/>
    <p:sldId id="549" r:id="rId11"/>
    <p:sldId id="518" r:id="rId12"/>
    <p:sldId id="433" r:id="rId13"/>
    <p:sldId id="541" r:id="rId14"/>
    <p:sldId id="520" r:id="rId15"/>
    <p:sldId id="523" r:id="rId16"/>
    <p:sldId id="544" r:id="rId17"/>
    <p:sldId id="546" r:id="rId18"/>
    <p:sldId id="524" r:id="rId19"/>
    <p:sldId id="525" r:id="rId20"/>
    <p:sldId id="548" r:id="rId21"/>
  </p:sldIdLst>
  <p:sldSz cx="9144000" cy="6858000" type="screen4x3"/>
  <p:notesSz cx="6858000" cy="9144000"/>
  <p:custDataLst>
    <p:tags r:id="rId24"/>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itchFamily="18" charset="0"/>
        <a:ea typeface="+mn-ea"/>
        <a:cs typeface="+mn-cs"/>
      </a:defRPr>
    </a:lvl5pPr>
    <a:lvl6pPr marL="2286000" algn="l" defTabSz="914400" rtl="0" eaLnBrk="1" latinLnBrk="0" hangingPunct="1">
      <a:defRPr sz="2400" kern="1200">
        <a:solidFill>
          <a:schemeClr val="tx1"/>
        </a:solidFill>
        <a:latin typeface="Book Antiqua" pitchFamily="18" charset="0"/>
        <a:ea typeface="+mn-ea"/>
        <a:cs typeface="+mn-cs"/>
      </a:defRPr>
    </a:lvl6pPr>
    <a:lvl7pPr marL="2743200" algn="l" defTabSz="914400" rtl="0" eaLnBrk="1" latinLnBrk="0" hangingPunct="1">
      <a:defRPr sz="2400" kern="1200">
        <a:solidFill>
          <a:schemeClr val="tx1"/>
        </a:solidFill>
        <a:latin typeface="Book Antiqua" pitchFamily="18" charset="0"/>
        <a:ea typeface="+mn-ea"/>
        <a:cs typeface="+mn-cs"/>
      </a:defRPr>
    </a:lvl7pPr>
    <a:lvl8pPr marL="3200400" algn="l" defTabSz="914400" rtl="0" eaLnBrk="1" latinLnBrk="0" hangingPunct="1">
      <a:defRPr sz="2400" kern="1200">
        <a:solidFill>
          <a:schemeClr val="tx1"/>
        </a:solidFill>
        <a:latin typeface="Book Antiqua" pitchFamily="18" charset="0"/>
        <a:ea typeface="+mn-ea"/>
        <a:cs typeface="+mn-cs"/>
      </a:defRPr>
    </a:lvl8pPr>
    <a:lvl9pPr marL="3657600" algn="l" defTabSz="914400" rtl="0" eaLnBrk="1" latinLnBrk="0" hangingPunct="1">
      <a:defRPr sz="2400" kern="1200">
        <a:solidFill>
          <a:schemeClr val="tx1"/>
        </a:solidFill>
        <a:latin typeface="Book Antiqu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23C"/>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20" autoAdjust="0"/>
  </p:normalViewPr>
  <p:slideViewPr>
    <p:cSldViewPr>
      <p:cViewPr varScale="1">
        <p:scale>
          <a:sx n="81" d="100"/>
          <a:sy n="81" d="100"/>
        </p:scale>
        <p:origin x="108" y="29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318"/>
    </p:cViewPr>
  </p:sorterViewPr>
  <p:notesViewPr>
    <p:cSldViewPr>
      <p:cViewPr varScale="1">
        <p:scale>
          <a:sx n="24" d="100"/>
          <a:sy n="24" d="100"/>
        </p:scale>
        <p:origin x="-135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9850" y="92075"/>
            <a:ext cx="2362200" cy="301625"/>
          </a:xfrm>
          <a:prstGeom prst="rect">
            <a:avLst/>
          </a:prstGeom>
          <a:noFill/>
          <a:ln w="12700">
            <a:noFill/>
            <a:miter lim="800000"/>
            <a:headEnd/>
            <a:tailEnd/>
          </a:ln>
          <a:effectLst/>
        </p:spPr>
        <p:txBody>
          <a:bodyPr wrap="none" lIns="90488" tIns="44450" rIns="90488" bIns="44450" anchor="ctr">
            <a:spAutoFit/>
          </a:bodyPr>
          <a:lstStyle/>
          <a:p>
            <a:pPr>
              <a:defRPr/>
            </a:pPr>
            <a:r>
              <a:rPr lang="en-US" sz="1400"/>
              <a:t>Tuesday, September 8, 1998</a:t>
            </a:r>
          </a:p>
        </p:txBody>
      </p:sp>
      <p:sp>
        <p:nvSpPr>
          <p:cNvPr id="3075" name="Rectangle 3"/>
          <p:cNvSpPr>
            <a:spLocks noChangeArrowheads="1"/>
          </p:cNvSpPr>
          <p:nvPr/>
        </p:nvSpPr>
        <p:spPr bwMode="auto">
          <a:xfrm>
            <a:off x="6381750" y="8750300"/>
            <a:ext cx="406400" cy="301625"/>
          </a:xfrm>
          <a:prstGeom prst="rect">
            <a:avLst/>
          </a:prstGeom>
          <a:noFill/>
          <a:ln w="12700">
            <a:noFill/>
            <a:miter lim="800000"/>
            <a:headEnd/>
            <a:tailEnd/>
          </a:ln>
          <a:effectLst/>
        </p:spPr>
        <p:txBody>
          <a:bodyPr wrap="none" lIns="90488" tIns="44450" rIns="90488" bIns="44450" anchor="ctr">
            <a:spAutoFit/>
          </a:bodyPr>
          <a:lstStyle/>
          <a:p>
            <a:pPr algn="r">
              <a:defRPr/>
            </a:pPr>
            <a:fld id="{0406C868-01E4-4FEF-9829-129B09939BF2}" type="slidenum">
              <a:rPr lang="en-US" sz="1400"/>
              <a:pPr algn="r">
                <a:defRPr/>
              </a:pPr>
              <a:t>‹#›</a:t>
            </a:fld>
            <a:endParaRPr lang="en-US" sz="1400"/>
          </a:p>
        </p:txBody>
      </p:sp>
    </p:spTree>
    <p:extLst>
      <p:ext uri="{BB962C8B-B14F-4D97-AF65-F5344CB8AC3E}">
        <p14:creationId xmlns:p14="http://schemas.microsoft.com/office/powerpoint/2010/main" val="2412971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81983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50938" y="692150"/>
            <a:ext cx="4556125" cy="3416300"/>
          </a:xfrm>
          <a:ln/>
        </p:spPr>
      </p:sp>
      <p:sp>
        <p:nvSpPr>
          <p:cNvPr id="337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r>
              <a:rPr lang="en-US" smtClean="0">
                <a:cs typeface="Times New Roman" pitchFamily="18" charset="0"/>
              </a:rPr>
              <a:t>The OS is the go-between for the hardware and the programs and data:  it is the grunt soldier.  When a program (the Army’s general officer) issues a command to write to or read from a device, the OS does its soldierly duty and implements the instruction.  The OS forms a common interface for all programs for the specifics of loading a program to memory, writing to a disk, moving the read/write disk head, spinning the disk platter, and so on.  Some of the most popular operating systems currently in use include Windows, Windows NT, and UNIX.  </a:t>
            </a:r>
            <a:r>
              <a:rPr lang="en-US" b="1" smtClean="0">
                <a:cs typeface="Times New Roman" pitchFamily="18" charset="0"/>
              </a:rPr>
              <a:t>Visual Basic is a development tool which writes programs for Windows-based operating systems.</a:t>
            </a:r>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789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smtClean="0"/>
              <a:t>Describe the three types of microcomputers. A desktop computer is the largest of the three, and usually remains on a desk, table, or other surface. You would use this type of computer if you didn’t need to take a computer to different locations.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993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smtClean="0"/>
              <a:t>Even though the CPU is very powerful, it is relatively small. Explain the two parts of the CPU (Control Unit and Arithmetic/Logic unit). CPUs are measured by their processing speed, known as clock speed. Processing speed is measured in megahertz (MHz) and has increased dramatically over the years.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p:spPr>
        <p:txBody>
          <a:bodyPr/>
          <a:lstStyle/>
          <a:p>
            <a:r>
              <a:rPr lang="en-US" smtClean="0">
                <a:cs typeface="Times New Roman" pitchFamily="18" charset="0"/>
              </a:rPr>
              <a:t>The input/output (I/O) units consist of an input unit and an output unit. The input unit feeds a program and the initial data into the memory, and the output unit provides results in a form that can be either read by users or further processed by other computers. The input unit includes typewriter-like keyboards, optical scanners, and other equipment. The output unit includes printers, cathode-ray tube (CRT) and liquid-crystal display (LCD) monitors, and sound generators.</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09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smtClean="0"/>
              <a:t>Make sure students understand computer memory and that there are two types. It is especially important to realize that RAM is temporary storage, so any data not saved to disk is lost if you turn off the computer.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301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4035"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smtClean="0"/>
              <a:t>If students are even remotely familiar with a computer, they are familiar with these two input devices. Additional input devices, such as a graphics table, touch screen, point-of-sale system, and joy stick, are also mentioned in the text.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505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6B08E7D-A5F5-4B57-88D9-EE8DED0BB0F9}" type="datetimeFigureOut">
              <a:rPr lang="en-US" smtClean="0"/>
              <a:pPr/>
              <a:t>1/8/2018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349C2B7-80B8-4F28-B182-D3819F42ED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B08E7D-A5F5-4B57-88D9-EE8DED0BB0F9}" type="datetimeFigureOut">
              <a:rPr lang="en-US" smtClean="0"/>
              <a:pPr/>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a:t>
            </a:fld>
            <a:endParaRPr lang="en-US"/>
          </a:p>
        </p:txBody>
      </p:sp>
    </p:spTree>
  </p:cSld>
  <p:clrMapOvr>
    <a:masterClrMapping/>
  </p:clrMapOvr>
  <p:transition>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6B08E7D-A5F5-4B57-88D9-EE8DED0BB0F9}" type="datetimeFigureOut">
              <a:rPr lang="en-US" smtClean="0"/>
              <a:pPr/>
              <a:t>1/8/2018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349C2B7-80B8-4F28-B182-D3819F42ED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blinds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7778750" cy="11049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800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777875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777875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6B08E7D-A5F5-4B57-88D9-EE8DED0BB0F9}" type="datetimeFigureOut">
              <a:rPr lang="en-US" smtClean="0"/>
              <a:pPr/>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349C2B7-80B8-4F28-B182-D3819F42EDD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6B08E7D-A5F5-4B57-88D9-EE8DED0BB0F9}" type="datetimeFigureOut">
              <a:rPr lang="en-US" smtClean="0"/>
              <a:pPr/>
              <a:t>1/8/2018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349C2B7-80B8-4F28-B182-D3819F42EDD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6B08E7D-A5F5-4B57-88D9-EE8DED0BB0F9}" type="datetimeFigureOut">
              <a:rPr lang="en-US" smtClean="0"/>
              <a:pPr/>
              <a:t>1/8/2018</a:t>
            </a:fld>
            <a:endParaRPr lang="en-US"/>
          </a:p>
        </p:txBody>
      </p:sp>
      <p:sp>
        <p:nvSpPr>
          <p:cNvPr id="10" name="Slide Number Placeholder 9"/>
          <p:cNvSpPr>
            <a:spLocks noGrp="1"/>
          </p:cNvSpPr>
          <p:nvPr>
            <p:ph type="sldNum" sz="quarter" idx="16"/>
          </p:nvPr>
        </p:nvSpPr>
        <p:spPr/>
        <p:txBody>
          <a:bodyPr rtlCol="0"/>
          <a:lstStyle/>
          <a:p>
            <a:fld id="{C349C2B7-80B8-4F28-B182-D3819F42EDD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6B08E7D-A5F5-4B57-88D9-EE8DED0BB0F9}" type="datetimeFigureOut">
              <a:rPr lang="en-US" smtClean="0"/>
              <a:pPr/>
              <a:t>1/8/2018</a:t>
            </a:fld>
            <a:endParaRPr lang="en-US"/>
          </a:p>
        </p:txBody>
      </p:sp>
      <p:sp>
        <p:nvSpPr>
          <p:cNvPr id="12" name="Slide Number Placeholder 11"/>
          <p:cNvSpPr>
            <a:spLocks noGrp="1"/>
          </p:cNvSpPr>
          <p:nvPr>
            <p:ph type="sldNum" sz="quarter" idx="16"/>
          </p:nvPr>
        </p:nvSpPr>
        <p:spPr/>
        <p:txBody>
          <a:bodyPr rtlCol="0"/>
          <a:lstStyle/>
          <a:p>
            <a:fld id="{C349C2B7-80B8-4F28-B182-D3819F42EDD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B08E7D-A5F5-4B57-88D9-EE8DED0BB0F9}" type="datetimeFigureOut">
              <a:rPr lang="en-US" smtClean="0"/>
              <a:pPr/>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349C2B7-80B8-4F28-B182-D3819F42EDD1}" type="slidenum">
              <a:rPr lang="en-US" smtClean="0"/>
              <a:pPr/>
              <a:t>‹#›</a:t>
            </a:fld>
            <a:endParaRPr lang="en-US"/>
          </a:p>
        </p:txBody>
      </p:sp>
    </p:spTree>
  </p:cSld>
  <p:clrMapOvr>
    <a:masterClrMapping/>
  </p:clrMapOvr>
  <p:transition>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08E7D-A5F5-4B57-88D9-EE8DED0BB0F9}" type="datetimeFigureOut">
              <a:rPr lang="en-US" smtClean="0"/>
              <a:pPr/>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349C2B7-80B8-4F28-B182-D3819F42EDD1}" type="slidenum">
              <a:rPr lang="en-US" smtClean="0"/>
              <a:pPr/>
              <a:t>‹#›</a:t>
            </a:fld>
            <a:endParaRPr lang="en-US"/>
          </a:p>
        </p:txBody>
      </p:sp>
    </p:spTree>
  </p:cSld>
  <p:clrMapOvr>
    <a:masterClrMapping/>
  </p:clrMapOvr>
  <p:transition>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6B08E7D-A5F5-4B57-88D9-EE8DED0BB0F9}" type="datetimeFigureOut">
              <a:rPr lang="en-US" smtClean="0"/>
              <a:pPr/>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349C2B7-80B8-4F28-B182-D3819F42EDD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6B08E7D-A5F5-4B57-88D9-EE8DED0BB0F9}" type="datetimeFigureOut">
              <a:rPr lang="en-US" smtClean="0"/>
              <a:pPr/>
              <a:t>1/8/2018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349C2B7-80B8-4F28-B182-D3819F42EDD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B08E7D-A5F5-4B57-88D9-EE8DED0BB0F9}" type="datetimeFigureOut">
              <a:rPr lang="en-US" smtClean="0"/>
              <a:pPr/>
              <a:t>1/8/2018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349C2B7-80B8-4F28-B182-D3819F42ED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Lst>
  <p:transition>
    <p:blinds dir="vert"/>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kb.iu.edu/data/ackw.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support.microsoft.com/en-us/products/windows?os=windows-1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828800"/>
            <a:ext cx="7772400" cy="1143000"/>
          </a:xfrm>
        </p:spPr>
        <p:txBody>
          <a:bodyPr/>
          <a:lstStyle/>
          <a:p>
            <a:pPr algn="ctr">
              <a:defRPr/>
            </a:pPr>
            <a:r>
              <a:rPr lang="en-US" dirty="0" smtClean="0"/>
              <a:t>Technological ONION </a:t>
            </a:r>
          </a:p>
        </p:txBody>
      </p:sp>
      <p:sp>
        <p:nvSpPr>
          <p:cNvPr id="4099" name="Rectangle 3"/>
          <p:cNvSpPr>
            <a:spLocks noGrp="1" noChangeArrowheads="1"/>
          </p:cNvSpPr>
          <p:nvPr>
            <p:ph type="subTitle" idx="1"/>
          </p:nvPr>
        </p:nvSpPr>
        <p:spPr>
          <a:xfrm>
            <a:off x="152400" y="3429000"/>
            <a:ext cx="8534400" cy="1600200"/>
          </a:xfrm>
        </p:spPr>
        <p:txBody>
          <a:bodyPr>
            <a:normAutofit/>
          </a:bodyPr>
          <a:lstStyle/>
          <a:p>
            <a:pPr marL="342900" indent="-342900" algn="ctr">
              <a:defRPr/>
            </a:pPr>
            <a:r>
              <a:rPr lang="en-US" b="1" dirty="0" smtClean="0"/>
              <a:t>Computer Systems – Hardware</a:t>
            </a:r>
          </a:p>
          <a:p>
            <a:pPr marL="342900" indent="-342900">
              <a:defRPr/>
            </a:pPr>
            <a:endParaRPr lang="en-US" dirty="0" smtClean="0"/>
          </a:p>
          <a:p>
            <a:pPr marL="342900" indent="-342900">
              <a:defRPr/>
            </a:pPr>
            <a:endParaRPr lang="en-US" sz="1800" dirty="0" smtClean="0"/>
          </a:p>
        </p:txBody>
      </p:sp>
      <p:sp>
        <p:nvSpPr>
          <p:cNvPr id="4" name="Rectangle 3"/>
          <p:cNvSpPr/>
          <p:nvPr/>
        </p:nvSpPr>
        <p:spPr>
          <a:xfrm>
            <a:off x="0" y="6019800"/>
            <a:ext cx="3352800" cy="674544"/>
          </a:xfrm>
          <a:prstGeom prst="rect">
            <a:avLst/>
          </a:prstGeom>
        </p:spPr>
        <p:txBody>
          <a:bodyPr wrap="square">
            <a:spAutoFit/>
          </a:bodyPr>
          <a:lstStyle/>
          <a:p>
            <a:pPr marL="342900" lvl="0" indent="-342900" eaLnBrk="1" fontAlgn="auto" hangingPunct="1">
              <a:spcBef>
                <a:spcPts val="700"/>
              </a:spcBef>
              <a:spcAft>
                <a:spcPts val="0"/>
              </a:spcAft>
              <a:buClr>
                <a:srgbClr val="DD8047"/>
              </a:buClr>
              <a:buSzPct val="60000"/>
              <a:defRPr/>
            </a:pPr>
            <a:r>
              <a:rPr lang="en-US" sz="1600" dirty="0">
                <a:solidFill>
                  <a:srgbClr val="FFFFFF"/>
                </a:solidFill>
                <a:latin typeface="Tw Cen MT"/>
              </a:rPr>
              <a:t>Sources:  Patricia Setser</a:t>
            </a:r>
          </a:p>
          <a:p>
            <a:pPr marL="342900" lvl="0" indent="-342900" eaLnBrk="1" fontAlgn="auto" hangingPunct="1">
              <a:spcBef>
                <a:spcPts val="700"/>
              </a:spcBef>
              <a:spcAft>
                <a:spcPts val="0"/>
              </a:spcAft>
              <a:buClr>
                <a:srgbClr val="DD8047"/>
              </a:buClr>
              <a:buSzPct val="60000"/>
              <a:defRPr/>
            </a:pPr>
            <a:r>
              <a:rPr lang="en-US" sz="1600" dirty="0" smtClean="0">
                <a:solidFill>
                  <a:srgbClr val="FFFFFF"/>
                </a:solidFill>
                <a:latin typeface="Tw Cen MT"/>
              </a:rPr>
              <a:t>Modified</a:t>
            </a:r>
            <a:r>
              <a:rPr lang="en-US" sz="1600" dirty="0">
                <a:solidFill>
                  <a:srgbClr val="FFFFFF"/>
                </a:solidFill>
                <a:latin typeface="Tw Cen MT"/>
              </a:rPr>
              <a:t>: Margaret Lion</a:t>
            </a: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Components - System Unit</a:t>
            </a:r>
          </a:p>
        </p:txBody>
      </p:sp>
      <p:sp>
        <p:nvSpPr>
          <p:cNvPr id="3" name="Content Placeholder 2"/>
          <p:cNvSpPr>
            <a:spLocks noGrp="1"/>
          </p:cNvSpPr>
          <p:nvPr>
            <p:ph sz="quarter" idx="1"/>
          </p:nvPr>
        </p:nvSpPr>
        <p:spPr/>
        <p:txBody>
          <a:bodyPr/>
          <a:lstStyle/>
          <a:p>
            <a:pPr lvl="1">
              <a:defRPr/>
            </a:pPr>
            <a:r>
              <a:rPr lang="en-US" sz="2400" dirty="0"/>
              <a:t>One of the most essential components is the </a:t>
            </a:r>
            <a:r>
              <a:rPr lang="en-US" sz="2400" b="1" i="1" dirty="0">
                <a:solidFill>
                  <a:schemeClr val="tx2"/>
                </a:solidFill>
              </a:rPr>
              <a:t>microprocessor chip</a:t>
            </a:r>
            <a:r>
              <a:rPr lang="en-US" sz="2400" dirty="0"/>
              <a:t>, also known as the </a:t>
            </a:r>
            <a:r>
              <a:rPr lang="en-US" sz="2400" b="1" i="1" dirty="0"/>
              <a:t>central processing unit </a:t>
            </a:r>
            <a:r>
              <a:rPr lang="en-US" sz="2400" b="1" i="1" dirty="0">
                <a:solidFill>
                  <a:schemeClr val="tx2"/>
                </a:solidFill>
              </a:rPr>
              <a:t>(CPU)</a:t>
            </a:r>
          </a:p>
          <a:p>
            <a:pPr lvl="1">
              <a:defRPr/>
            </a:pPr>
            <a:r>
              <a:rPr lang="en-US" sz="2400" dirty="0"/>
              <a:t>The CPU is located on the </a:t>
            </a:r>
            <a:r>
              <a:rPr lang="en-US" sz="2400" b="1" i="1" dirty="0"/>
              <a:t>motherboard</a:t>
            </a:r>
            <a:r>
              <a:rPr lang="en-US" sz="2400" dirty="0"/>
              <a:t>, a large printed circuit board to which all the other circuit boards in the computer are connected</a:t>
            </a:r>
          </a:p>
          <a:p>
            <a:endParaRPr lang="en-US" dirty="0"/>
          </a:p>
        </p:txBody>
      </p:sp>
      <p:pic>
        <p:nvPicPr>
          <p:cNvPr id="5" name="Picture 4" descr="core2extreme_quad_cpu.jpg"/>
          <p:cNvPicPr>
            <a:picLocks noChangeAspect="1"/>
          </p:cNvPicPr>
          <p:nvPr/>
        </p:nvPicPr>
        <p:blipFill>
          <a:blip r:embed="rId2" cstate="print"/>
          <a:stretch>
            <a:fillRect/>
          </a:stretch>
        </p:blipFill>
        <p:spPr>
          <a:xfrm>
            <a:off x="3505200" y="4419600"/>
            <a:ext cx="1918905" cy="1752600"/>
          </a:xfrm>
          <a:prstGeom prst="rect">
            <a:avLst/>
          </a:prstGeom>
        </p:spPr>
      </p:pic>
    </p:spTree>
    <p:extLst>
      <p:ext uri="{BB962C8B-B14F-4D97-AF65-F5344CB8AC3E}">
        <p14:creationId xmlns:p14="http://schemas.microsoft.com/office/powerpoint/2010/main" val="569260878"/>
      </p:ext>
    </p:extLst>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normAutofit fontScale="90000"/>
          </a:bodyPr>
          <a:lstStyle/>
          <a:p>
            <a:pPr algn="r">
              <a:defRPr/>
            </a:pPr>
            <a:r>
              <a:rPr lang="en-US" smtClean="0"/>
              <a:t>	Components - Central Processing Unit</a:t>
            </a:r>
          </a:p>
        </p:txBody>
      </p:sp>
      <p:sp>
        <p:nvSpPr>
          <p:cNvPr id="453635" name="Rectangle 3"/>
          <p:cNvSpPr>
            <a:spLocks noGrp="1" noChangeArrowheads="1"/>
          </p:cNvSpPr>
          <p:nvPr>
            <p:ph type="body" sz="half" idx="1"/>
          </p:nvPr>
        </p:nvSpPr>
        <p:spPr>
          <a:xfrm>
            <a:off x="1066800" y="1884363"/>
            <a:ext cx="7340600" cy="3754437"/>
          </a:xfrm>
        </p:spPr>
        <p:txBody>
          <a:bodyPr/>
          <a:lstStyle/>
          <a:p>
            <a:pPr marL="0" indent="0">
              <a:defRPr/>
            </a:pPr>
            <a:r>
              <a:rPr lang="en-US" sz="2800" b="1" dirty="0" smtClean="0"/>
              <a:t>System Unit</a:t>
            </a:r>
          </a:p>
          <a:p>
            <a:pPr marL="720725" lvl="1" indent="-325438">
              <a:defRPr/>
            </a:pPr>
            <a:r>
              <a:rPr lang="en-US" sz="2400" dirty="0" smtClean="0"/>
              <a:t>The </a:t>
            </a:r>
            <a:r>
              <a:rPr lang="en-US" sz="2400" dirty="0" smtClean="0">
                <a:solidFill>
                  <a:schemeClr val="tx2"/>
                </a:solidFill>
              </a:rPr>
              <a:t>CPU</a:t>
            </a:r>
            <a:r>
              <a:rPr lang="en-US" sz="2400" dirty="0" smtClean="0"/>
              <a:t> is the brain of the computer and is responsible for controlling all the commands and tasks the computer performs</a:t>
            </a:r>
          </a:p>
          <a:p>
            <a:pPr marL="1185863" lvl="2" indent="-350838">
              <a:defRPr/>
            </a:pPr>
            <a:r>
              <a:rPr lang="en-US" sz="2000" dirty="0" smtClean="0"/>
              <a:t>Two main parts – the </a:t>
            </a:r>
            <a:r>
              <a:rPr lang="en-US" sz="2000" b="1" i="1" dirty="0" smtClean="0">
                <a:solidFill>
                  <a:schemeClr val="tx2"/>
                </a:solidFill>
              </a:rPr>
              <a:t>control unit</a:t>
            </a:r>
            <a:r>
              <a:rPr lang="en-US" sz="2000" dirty="0" smtClean="0"/>
              <a:t> and the </a:t>
            </a:r>
            <a:r>
              <a:rPr lang="en-US" sz="2000" b="1" i="1" dirty="0" smtClean="0">
                <a:solidFill>
                  <a:schemeClr val="tx2"/>
                </a:solidFill>
              </a:rPr>
              <a:t>arithmetic logic unit (ALU)</a:t>
            </a:r>
          </a:p>
          <a:p>
            <a:pPr marL="1185863" lvl="2" indent="-350838">
              <a:defRPr/>
            </a:pPr>
            <a:r>
              <a:rPr lang="en-US" sz="2000" dirty="0" smtClean="0"/>
              <a:t>The </a:t>
            </a:r>
            <a:r>
              <a:rPr lang="en-US" sz="2000" dirty="0" smtClean="0">
                <a:solidFill>
                  <a:schemeClr val="tx2"/>
                </a:solidFill>
              </a:rPr>
              <a:t>control unit</a:t>
            </a:r>
            <a:r>
              <a:rPr lang="en-US" sz="2000" dirty="0" smtClean="0"/>
              <a:t> is responsible for obtaining instructions from the computer’s memory, and then interprets and executes them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normAutofit fontScale="90000"/>
          </a:bodyPr>
          <a:lstStyle/>
          <a:p>
            <a:pPr algn="ctr">
              <a:defRPr/>
            </a:pPr>
            <a:r>
              <a:rPr lang="en-US" dirty="0" smtClean="0">
                <a:solidFill>
                  <a:srgbClr val="000000"/>
                </a:solidFill>
                <a:effectLst>
                  <a:outerShdw blurRad="38100" dist="38100" dir="2700000" algn="tl">
                    <a:srgbClr val="FFFFFF"/>
                  </a:outerShdw>
                </a:effectLst>
              </a:rPr>
              <a:t>Basic Computer Hardware - Functions</a:t>
            </a:r>
          </a:p>
        </p:txBody>
      </p:sp>
      <p:pic>
        <p:nvPicPr>
          <p:cNvPr id="8195" name="Picture 3"/>
          <p:cNvPicPr>
            <a:picLocks noGrp="1" noChangeAspect="1" noChangeArrowheads="1"/>
          </p:cNvPicPr>
          <p:nvPr>
            <p:ph sz="quarter" idx="1"/>
          </p:nvPr>
        </p:nvPicPr>
        <p:blipFill>
          <a:blip r:embed="rId3" cstate="print"/>
          <a:srcRect/>
          <a:stretch>
            <a:fillRect/>
          </a:stretch>
        </p:blipFill>
        <p:spPr>
          <a:xfrm>
            <a:off x="1905000" y="1828800"/>
            <a:ext cx="4937125" cy="3698875"/>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normAutofit fontScale="90000"/>
          </a:bodyPr>
          <a:lstStyle/>
          <a:p>
            <a:pPr algn="r">
              <a:defRPr/>
            </a:pPr>
            <a:r>
              <a:rPr lang="en-US" sz="4000" smtClean="0"/>
              <a:t>Components - Central Processing Unit --- MOTHERBOARD</a:t>
            </a:r>
          </a:p>
        </p:txBody>
      </p:sp>
      <p:pic>
        <p:nvPicPr>
          <p:cNvPr id="19459" name="Picture 4" descr="01fig04"/>
          <p:cNvPicPr>
            <a:picLocks noGrp="1" noChangeAspect="1" noChangeArrowheads="1"/>
          </p:cNvPicPr>
          <p:nvPr>
            <p:ph sz="quarter" idx="1"/>
          </p:nvPr>
        </p:nvPicPr>
        <p:blipFill>
          <a:blip r:embed="rId2" cstate="print"/>
          <a:srcRect/>
          <a:stretch>
            <a:fillRect/>
          </a:stretch>
        </p:blipFill>
        <p:spPr>
          <a:xfrm>
            <a:off x="1981200" y="2743200"/>
            <a:ext cx="5105400" cy="3624263"/>
          </a:xfrm>
          <a:noFill/>
        </p:spPr>
      </p:pic>
      <p:sp>
        <p:nvSpPr>
          <p:cNvPr id="491525" name="Rectangle 5"/>
          <p:cNvSpPr>
            <a:spLocks noChangeArrowheads="1"/>
          </p:cNvSpPr>
          <p:nvPr/>
        </p:nvSpPr>
        <p:spPr bwMode="auto">
          <a:xfrm>
            <a:off x="762000" y="1600200"/>
            <a:ext cx="7924800" cy="1600438"/>
          </a:xfrm>
          <a:prstGeom prst="rect">
            <a:avLst/>
          </a:prstGeom>
          <a:noFill/>
          <a:ln w="12700">
            <a:noFill/>
            <a:miter lim="800000"/>
            <a:headEnd/>
            <a:tailEnd/>
          </a:ln>
          <a:effectLst/>
        </p:spPr>
        <p:txBody>
          <a:bodyPr>
            <a:spAutoFit/>
          </a:bodyPr>
          <a:lstStyle/>
          <a:p>
            <a:pPr>
              <a:defRPr/>
            </a:pPr>
            <a:r>
              <a:rPr lang="en-US" dirty="0">
                <a:solidFill>
                  <a:schemeClr val="tx2"/>
                </a:solidFill>
              </a:rPr>
              <a:t>Motherboard</a:t>
            </a:r>
            <a:r>
              <a:rPr lang="en-US" dirty="0"/>
              <a:t>/system board</a:t>
            </a:r>
          </a:p>
          <a:p>
            <a:pPr lvl="1">
              <a:defRPr/>
            </a:pPr>
            <a:r>
              <a:rPr lang="en-US" dirty="0"/>
              <a:t>Main computer circuit board; connects all components</a:t>
            </a:r>
          </a:p>
          <a:p>
            <a:pPr>
              <a:lnSpc>
                <a:spcPct val="80000"/>
              </a:lnSpc>
              <a:spcBef>
                <a:spcPct val="50000"/>
              </a:spcBef>
              <a:buClr>
                <a:schemeClr val="tx2"/>
              </a:buClr>
              <a:buSzPct val="75000"/>
              <a:buFont typeface="Monotype Sorts" pitchFamily="2" charset="2"/>
              <a:buChar char="v"/>
              <a:defRPr/>
            </a:pPr>
            <a:endParaRPr lang="en-US" sz="2000" dirty="0">
              <a:effectLst>
                <a:outerShdw blurRad="38100" dist="38100" dir="2700000" algn="tl">
                  <a:srgbClr val="000000"/>
                </a:outerShdw>
              </a:effectLst>
            </a:endParaRPr>
          </a:p>
        </p:txBody>
      </p:sp>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838200" y="419100"/>
            <a:ext cx="7772400" cy="1562100"/>
          </a:xfrm>
        </p:spPr>
        <p:txBody>
          <a:bodyPr>
            <a:normAutofit/>
          </a:bodyPr>
          <a:lstStyle/>
          <a:p>
            <a:pPr algn="r">
              <a:defRPr/>
            </a:pPr>
            <a:r>
              <a:rPr lang="en-US" smtClean="0"/>
              <a:t>	Hardware Devices and Their Uses</a:t>
            </a:r>
            <a:endParaRPr lang="en-US" sz="4000" smtClean="0"/>
          </a:p>
        </p:txBody>
      </p:sp>
      <p:sp>
        <p:nvSpPr>
          <p:cNvPr id="457731" name="Rectangle 3"/>
          <p:cNvSpPr>
            <a:spLocks noGrp="1" noChangeArrowheads="1"/>
          </p:cNvSpPr>
          <p:nvPr>
            <p:ph sz="quarter" idx="1"/>
          </p:nvPr>
        </p:nvSpPr>
        <p:spPr>
          <a:xfrm>
            <a:off x="838200" y="1828800"/>
            <a:ext cx="7772400" cy="4800600"/>
          </a:xfrm>
        </p:spPr>
        <p:txBody>
          <a:bodyPr>
            <a:normAutofit/>
          </a:bodyPr>
          <a:lstStyle/>
          <a:p>
            <a:pPr>
              <a:lnSpc>
                <a:spcPct val="80000"/>
              </a:lnSpc>
              <a:buFont typeface="Monotype Sorts" pitchFamily="2" charset="2"/>
              <a:buNone/>
              <a:defRPr/>
            </a:pPr>
            <a:r>
              <a:rPr lang="en-US" sz="2400" b="1" dirty="0" smtClean="0"/>
              <a:t>Memory</a:t>
            </a:r>
            <a:r>
              <a:rPr lang="en-US" sz="2000" dirty="0" smtClean="0"/>
              <a:t> is another critical computer component found within the system unit - Two types of memory: </a:t>
            </a:r>
            <a:r>
              <a:rPr lang="en-US" sz="2000" b="1" i="1" dirty="0" smtClean="0"/>
              <a:t>ROM</a:t>
            </a:r>
            <a:r>
              <a:rPr lang="en-US" sz="2000" dirty="0" smtClean="0"/>
              <a:t> and </a:t>
            </a:r>
            <a:r>
              <a:rPr lang="en-US" sz="2000" i="1" dirty="0" smtClean="0"/>
              <a:t>RAM</a:t>
            </a:r>
          </a:p>
          <a:p>
            <a:pPr lvl="1">
              <a:lnSpc>
                <a:spcPct val="80000"/>
              </a:lnSpc>
              <a:defRPr/>
            </a:pPr>
            <a:endParaRPr lang="en-US" sz="1800" dirty="0" smtClean="0">
              <a:solidFill>
                <a:schemeClr val="tx2"/>
              </a:solidFill>
            </a:endParaRPr>
          </a:p>
          <a:p>
            <a:pPr lvl="1">
              <a:lnSpc>
                <a:spcPct val="80000"/>
              </a:lnSpc>
              <a:defRPr/>
            </a:pPr>
            <a:r>
              <a:rPr lang="en-US" sz="2000" b="1" dirty="0" smtClean="0">
                <a:solidFill>
                  <a:schemeClr val="tx2"/>
                </a:solidFill>
              </a:rPr>
              <a:t>RAM</a:t>
            </a:r>
            <a:r>
              <a:rPr lang="en-US" sz="2000" dirty="0" smtClean="0"/>
              <a:t> - Temporary holding area where data is stored – RAM means </a:t>
            </a:r>
            <a:r>
              <a:rPr lang="en-US" sz="2000" i="1" dirty="0" smtClean="0">
                <a:solidFill>
                  <a:schemeClr val="tx2"/>
                </a:solidFill>
              </a:rPr>
              <a:t>Random Access Memory</a:t>
            </a:r>
          </a:p>
          <a:p>
            <a:pPr lvl="2">
              <a:lnSpc>
                <a:spcPct val="80000"/>
              </a:lnSpc>
              <a:defRPr/>
            </a:pPr>
            <a:r>
              <a:rPr lang="en-US" sz="1800" dirty="0" smtClean="0"/>
              <a:t>RAM acts as the computer’s short-term memory and stores data temporarily as it is being processed</a:t>
            </a:r>
          </a:p>
          <a:p>
            <a:pPr lvl="2">
              <a:lnSpc>
                <a:spcPct val="80000"/>
              </a:lnSpc>
              <a:defRPr/>
            </a:pPr>
            <a:r>
              <a:rPr lang="en-US" sz="1800" dirty="0" smtClean="0"/>
              <a:t>RAM is considered to be </a:t>
            </a:r>
            <a:r>
              <a:rPr lang="en-US" sz="1800" b="1" i="1" dirty="0" smtClean="0"/>
              <a:t>volatile</a:t>
            </a:r>
            <a:r>
              <a:rPr lang="en-US" sz="1800" dirty="0" smtClean="0"/>
              <a:t> because this memory is erased when the computer is turned off</a:t>
            </a:r>
          </a:p>
          <a:p>
            <a:pPr lvl="3">
              <a:lnSpc>
                <a:spcPct val="80000"/>
              </a:lnSpc>
              <a:defRPr/>
            </a:pPr>
            <a:endParaRPr lang="en-US" sz="1800" b="1" i="1" dirty="0" smtClean="0"/>
          </a:p>
          <a:p>
            <a:pPr lvl="1">
              <a:lnSpc>
                <a:spcPct val="80000"/>
              </a:lnSpc>
              <a:defRPr/>
            </a:pPr>
            <a:r>
              <a:rPr lang="en-US" sz="2000" b="1" dirty="0" smtClean="0">
                <a:solidFill>
                  <a:schemeClr val="tx2"/>
                </a:solidFill>
              </a:rPr>
              <a:t>ROM</a:t>
            </a:r>
            <a:r>
              <a:rPr lang="en-US" sz="2000" b="1" i="1" dirty="0" smtClean="0"/>
              <a:t>, </a:t>
            </a:r>
            <a:r>
              <a:rPr lang="en-US" sz="2000" dirty="0" smtClean="0"/>
              <a:t>or</a:t>
            </a:r>
            <a:r>
              <a:rPr lang="en-US" sz="2000" b="1" i="1" dirty="0" smtClean="0"/>
              <a:t> </a:t>
            </a:r>
            <a:r>
              <a:rPr lang="en-US" sz="2000" i="1" dirty="0" smtClean="0">
                <a:solidFill>
                  <a:schemeClr val="tx2"/>
                </a:solidFill>
              </a:rPr>
              <a:t>Read Only Memory</a:t>
            </a:r>
            <a:r>
              <a:rPr lang="en-US" sz="2000" dirty="0" smtClean="0"/>
              <a:t>, is prerecorded on a chip</a:t>
            </a:r>
          </a:p>
          <a:p>
            <a:pPr lvl="2">
              <a:lnSpc>
                <a:spcPct val="80000"/>
              </a:lnSpc>
              <a:defRPr/>
            </a:pPr>
            <a:r>
              <a:rPr lang="en-US" sz="1800" dirty="0" smtClean="0"/>
              <a:t>Information on a ROM chip can’t be changed, removed, or rewritten</a:t>
            </a:r>
          </a:p>
          <a:p>
            <a:pPr lvl="2">
              <a:lnSpc>
                <a:spcPct val="80000"/>
              </a:lnSpc>
              <a:defRPr/>
            </a:pPr>
            <a:r>
              <a:rPr lang="en-US" sz="1800" b="1" i="1" dirty="0" smtClean="0"/>
              <a:t>Nonvolatile</a:t>
            </a:r>
            <a:r>
              <a:rPr lang="en-US" sz="1800" dirty="0" smtClean="0"/>
              <a:t> memory -- it retains its contents even if the computer is turned off</a:t>
            </a:r>
          </a:p>
          <a:p>
            <a:pPr lvl="2">
              <a:lnSpc>
                <a:spcPct val="80000"/>
              </a:lnSpc>
              <a:defRPr/>
            </a:pPr>
            <a:r>
              <a:rPr lang="en-US" sz="1800" dirty="0" smtClean="0"/>
              <a:t>ROM is used to store critical information such as the program used to start up, or </a:t>
            </a:r>
            <a:r>
              <a:rPr lang="en-US" sz="1800" b="1" i="1" dirty="0" smtClean="0"/>
              <a:t>boot</a:t>
            </a:r>
            <a:r>
              <a:rPr lang="en-US" sz="1800" dirty="0" smtClean="0"/>
              <a:t>, the computer</a:t>
            </a:r>
          </a:p>
          <a:p>
            <a:pPr lvl="2">
              <a:lnSpc>
                <a:spcPct val="80000"/>
              </a:lnSpc>
              <a:defRPr/>
            </a:pPr>
            <a:endParaRPr lang="en-US" sz="1800" dirty="0" smtClean="0"/>
          </a:p>
          <a:p>
            <a:pPr>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algn="r">
              <a:defRPr/>
            </a:pPr>
            <a:r>
              <a:rPr lang="en-US" dirty="0" smtClean="0"/>
              <a:t>Components - Data Storage</a:t>
            </a:r>
          </a:p>
        </p:txBody>
      </p:sp>
      <p:sp>
        <p:nvSpPr>
          <p:cNvPr id="463875" name="Rectangle 3"/>
          <p:cNvSpPr>
            <a:spLocks noGrp="1" noChangeArrowheads="1"/>
          </p:cNvSpPr>
          <p:nvPr>
            <p:ph sz="quarter" idx="1"/>
          </p:nvPr>
        </p:nvSpPr>
        <p:spPr/>
        <p:txBody>
          <a:bodyPr/>
          <a:lstStyle/>
          <a:p>
            <a:pPr>
              <a:defRPr/>
            </a:pPr>
            <a:r>
              <a:rPr lang="en-US" b="1" dirty="0" smtClean="0"/>
              <a:t>Storage Devices – Memory Types</a:t>
            </a:r>
          </a:p>
          <a:p>
            <a:pPr lvl="1">
              <a:defRPr/>
            </a:pPr>
            <a:r>
              <a:rPr lang="en-US" dirty="0" smtClean="0"/>
              <a:t>Store data and information used by or created with the computer</a:t>
            </a:r>
          </a:p>
          <a:p>
            <a:pPr lvl="1">
              <a:defRPr/>
            </a:pPr>
            <a:r>
              <a:rPr lang="en-US" dirty="0" smtClean="0"/>
              <a:t>This storage is </a:t>
            </a:r>
            <a:r>
              <a:rPr lang="en-US" b="1" i="1" dirty="0" smtClean="0"/>
              <a:t>permanent memory</a:t>
            </a:r>
            <a:r>
              <a:rPr lang="en-US" dirty="0" smtClean="0"/>
              <a:t>, because data saved to a storage device remains there until the user deletes or overwrites it</a:t>
            </a:r>
          </a:p>
          <a:p>
            <a:pPr lvl="1">
              <a:defRPr/>
            </a:pPr>
            <a:r>
              <a:rPr lang="en-US" b="1" i="1" dirty="0" smtClean="0"/>
              <a:t>Volatile memory </a:t>
            </a:r>
            <a:r>
              <a:rPr lang="en-US" dirty="0" smtClean="0"/>
              <a:t>is any memory that would be lost once the computer was shut off.</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algn="r">
              <a:defRPr/>
            </a:pPr>
            <a:r>
              <a:rPr lang="en-US" dirty="0" smtClean="0"/>
              <a:t>Components - Data Storage</a:t>
            </a:r>
          </a:p>
        </p:txBody>
      </p:sp>
      <p:sp>
        <p:nvSpPr>
          <p:cNvPr id="494595" name="Rectangle 3"/>
          <p:cNvSpPr>
            <a:spLocks noGrp="1" noChangeArrowheads="1"/>
          </p:cNvSpPr>
          <p:nvPr>
            <p:ph sz="quarter" idx="1"/>
          </p:nvPr>
        </p:nvSpPr>
        <p:spPr/>
        <p:txBody>
          <a:bodyPr/>
          <a:lstStyle/>
          <a:p>
            <a:pPr>
              <a:defRPr/>
            </a:pPr>
            <a:r>
              <a:rPr lang="en-US" b="1" dirty="0" smtClean="0"/>
              <a:t>Storage Devices</a:t>
            </a:r>
          </a:p>
          <a:p>
            <a:pPr lvl="1">
              <a:defRPr/>
            </a:pPr>
            <a:r>
              <a:rPr lang="en-US" dirty="0" smtClean="0"/>
              <a:t>Flash memory is a popular form of storage</a:t>
            </a:r>
          </a:p>
          <a:p>
            <a:pPr lvl="2">
              <a:defRPr/>
            </a:pPr>
            <a:r>
              <a:rPr lang="en-US" dirty="0" smtClean="0"/>
              <a:t>Used in PDAs, digital cameras, and MP3 players</a:t>
            </a:r>
          </a:p>
          <a:p>
            <a:pPr lvl="2">
              <a:defRPr/>
            </a:pPr>
            <a:r>
              <a:rPr lang="en-US" dirty="0" smtClean="0"/>
              <a:t>It is a mechanical drive</a:t>
            </a:r>
          </a:p>
          <a:p>
            <a:pPr lvl="1">
              <a:defRPr/>
            </a:pPr>
            <a:r>
              <a:rPr lang="en-US" b="1" i="1" dirty="0" smtClean="0"/>
              <a:t>Hard disk drive</a:t>
            </a:r>
            <a:r>
              <a:rPr lang="en-US" dirty="0" smtClean="0"/>
              <a:t> – A hard disk drive is the computer’s largest internal storage device - Usually measured in gigabytes (GB)</a:t>
            </a:r>
            <a:r>
              <a:rPr lang="en-US" dirty="0" smtClean="0">
                <a:solidFill>
                  <a:schemeClr val="tx2"/>
                </a:solidFill>
              </a:rPr>
              <a:t> </a:t>
            </a:r>
            <a:endParaRPr lang="en-US" dirty="0" smtClean="0"/>
          </a:p>
          <a:p>
            <a:pPr lvl="1">
              <a:defRPr/>
            </a:pPr>
            <a:endParaRPr lang="en-US" dirty="0" smtClean="0"/>
          </a:p>
          <a:p>
            <a:pPr lvl="1">
              <a:buFontTx/>
              <a:buNone/>
              <a:defRPr/>
            </a:pPr>
            <a:endParaRPr lang="en-US" dirty="0" smtClean="0"/>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dirty="0" smtClean="0"/>
              <a:t>Components - Data Storage</a:t>
            </a:r>
            <a:endParaRPr lang="en-US" dirty="0"/>
          </a:p>
        </p:txBody>
      </p:sp>
      <p:sp>
        <p:nvSpPr>
          <p:cNvPr id="3" name="Content Placeholder 2"/>
          <p:cNvSpPr>
            <a:spLocks noGrp="1"/>
          </p:cNvSpPr>
          <p:nvPr>
            <p:ph sz="quarter" idx="1"/>
          </p:nvPr>
        </p:nvSpPr>
        <p:spPr>
          <a:xfrm>
            <a:off x="838200" y="1981200"/>
            <a:ext cx="7772400" cy="3429000"/>
          </a:xfrm>
        </p:spPr>
        <p:txBody>
          <a:bodyPr/>
          <a:lstStyle/>
          <a:p>
            <a:pPr>
              <a:defRPr/>
            </a:pPr>
            <a:r>
              <a:rPr lang="en-US" dirty="0" smtClean="0"/>
              <a:t>Storage for data is given in bytes</a:t>
            </a:r>
          </a:p>
          <a:p>
            <a:pPr lvl="1">
              <a:defRPr/>
            </a:pPr>
            <a:r>
              <a:rPr lang="en-US" dirty="0" smtClean="0"/>
              <a:t>1 Kilobyte (KB) = 1,024 bytes</a:t>
            </a:r>
          </a:p>
          <a:p>
            <a:pPr lvl="1">
              <a:defRPr/>
            </a:pPr>
            <a:r>
              <a:rPr lang="en-US" dirty="0" smtClean="0"/>
              <a:t>1 Megabyte (MB) = 1,048,576 bytes or1,024 KB</a:t>
            </a:r>
          </a:p>
          <a:p>
            <a:pPr lvl="1">
              <a:defRPr/>
            </a:pPr>
            <a:r>
              <a:rPr lang="en-US" dirty="0" smtClean="0"/>
              <a:t>1 Gigabyte (GB)= Little over 1 billion bytes or 1,024 MB</a:t>
            </a:r>
          </a:p>
          <a:p>
            <a:pPr lvl="1">
              <a:defRPr/>
            </a:pPr>
            <a:r>
              <a:rPr lang="en-US" dirty="0" smtClean="0"/>
              <a:t>1 Terabyte (TB) = 1,024 GB</a:t>
            </a:r>
          </a:p>
          <a:p>
            <a:pPr lvl="1">
              <a:buNone/>
              <a:defRPr/>
            </a:pPr>
            <a:endParaRPr lang="en-US" dirty="0" smtClean="0"/>
          </a:p>
          <a:p>
            <a:pPr>
              <a:buFont typeface="Monotype Sorts" pitchFamily="2" charset="2"/>
              <a:buNone/>
              <a:defRPr/>
            </a:pPr>
            <a:endParaRPr lang="en-US" dirty="0" smtClean="0"/>
          </a:p>
        </p:txBody>
      </p:sp>
      <p:sp>
        <p:nvSpPr>
          <p:cNvPr id="24580" name="TextBox 3"/>
          <p:cNvSpPr txBox="1">
            <a:spLocks noChangeArrowheads="1"/>
          </p:cNvSpPr>
          <p:nvPr/>
        </p:nvSpPr>
        <p:spPr bwMode="auto">
          <a:xfrm>
            <a:off x="2133600" y="5715000"/>
            <a:ext cx="6781800" cy="646331"/>
          </a:xfrm>
          <a:prstGeom prst="rect">
            <a:avLst/>
          </a:prstGeom>
          <a:noFill/>
          <a:ln w="9525">
            <a:noFill/>
            <a:miter lim="800000"/>
            <a:headEnd/>
            <a:tailEnd/>
          </a:ln>
        </p:spPr>
        <p:txBody>
          <a:bodyPr wrap="square">
            <a:spAutoFit/>
          </a:bodyPr>
          <a:lstStyle/>
          <a:p>
            <a:pPr algn="r"/>
            <a:r>
              <a:rPr lang="en-US" sz="1800" dirty="0"/>
              <a:t>Source: </a:t>
            </a:r>
            <a:r>
              <a:rPr lang="en-US" sz="1800" dirty="0">
                <a:hlinkClick r:id="rId2"/>
              </a:rPr>
              <a:t>http://</a:t>
            </a:r>
            <a:r>
              <a:rPr lang="en-US" sz="1800" dirty="0" smtClean="0">
                <a:hlinkClick r:id="rId2"/>
              </a:rPr>
              <a:t>www.kb.iu.edu/data/ackw.html</a:t>
            </a:r>
            <a:endParaRPr lang="en-US" sz="1800" dirty="0" smtClean="0"/>
          </a:p>
          <a:p>
            <a:pPr algn="r"/>
            <a:r>
              <a:rPr lang="en-US" sz="1800" dirty="0" smtClean="0"/>
              <a:t>page </a:t>
            </a:r>
            <a:r>
              <a:rPr lang="en-US" sz="1800" dirty="0" smtClean="0"/>
              <a:t>12</a:t>
            </a:r>
            <a:endParaRPr lang="en-US" sz="1800" dirty="0"/>
          </a:p>
        </p:txBody>
      </p:sp>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pPr algn="r">
              <a:defRPr/>
            </a:pPr>
            <a:r>
              <a:rPr lang="en-US" dirty="0" smtClean="0"/>
              <a:t>Components - Input Devices</a:t>
            </a:r>
          </a:p>
        </p:txBody>
      </p:sp>
      <p:sp>
        <p:nvSpPr>
          <p:cNvPr id="466947" name="Rectangle 3"/>
          <p:cNvSpPr>
            <a:spLocks noGrp="1" noChangeArrowheads="1"/>
          </p:cNvSpPr>
          <p:nvPr>
            <p:ph sz="quarter" idx="1"/>
          </p:nvPr>
        </p:nvSpPr>
        <p:spPr>
          <a:xfrm>
            <a:off x="612648" y="1600200"/>
            <a:ext cx="8153400" cy="4724400"/>
          </a:xfrm>
        </p:spPr>
        <p:txBody>
          <a:bodyPr>
            <a:normAutofit/>
          </a:bodyPr>
          <a:lstStyle/>
          <a:p>
            <a:pPr marL="0" indent="0">
              <a:lnSpc>
                <a:spcPct val="80000"/>
              </a:lnSpc>
              <a:buFont typeface="Monotype Sorts" pitchFamily="2" charset="2"/>
              <a:buNone/>
              <a:defRPr/>
            </a:pPr>
            <a:r>
              <a:rPr lang="en-US" sz="2800" i="1" dirty="0" smtClean="0"/>
              <a:t>The two most common:</a:t>
            </a:r>
          </a:p>
          <a:p>
            <a:pPr marL="0" indent="0">
              <a:lnSpc>
                <a:spcPct val="80000"/>
              </a:lnSpc>
              <a:buFont typeface="Monotype Sorts" pitchFamily="2" charset="2"/>
              <a:buNone/>
              <a:defRPr/>
            </a:pPr>
            <a:endParaRPr lang="en-US" sz="2800" b="1" dirty="0" smtClean="0"/>
          </a:p>
          <a:p>
            <a:pPr marL="0" indent="0">
              <a:lnSpc>
                <a:spcPct val="80000"/>
              </a:lnSpc>
              <a:buFont typeface="Monotype Sorts" pitchFamily="2" charset="2"/>
              <a:buNone/>
              <a:defRPr/>
            </a:pPr>
            <a:r>
              <a:rPr lang="en-US" sz="2800" b="1" dirty="0" smtClean="0"/>
              <a:t>Keyboard </a:t>
            </a:r>
            <a:r>
              <a:rPr lang="en-US" sz="2800" dirty="0" smtClean="0"/>
              <a:t>– Contains groups of keys used in different ways to input data: for example, the typing keypad is used to enter text and other data. The numeric keypad is used to enter numbers and perform calculations.</a:t>
            </a:r>
          </a:p>
          <a:p>
            <a:pPr marL="0" indent="0">
              <a:lnSpc>
                <a:spcPct val="80000"/>
              </a:lnSpc>
              <a:buFont typeface="Monotype Sorts" pitchFamily="2" charset="2"/>
              <a:buNone/>
              <a:defRPr/>
            </a:pPr>
            <a:r>
              <a:rPr lang="en-US" sz="2800" dirty="0" smtClean="0"/>
              <a:t>	</a:t>
            </a:r>
            <a:endParaRPr lang="en-US" sz="2800" b="1" dirty="0" smtClean="0"/>
          </a:p>
          <a:p>
            <a:pPr marL="0" indent="0">
              <a:lnSpc>
                <a:spcPct val="80000"/>
              </a:lnSpc>
              <a:buFont typeface="Monotype Sorts" pitchFamily="2" charset="2"/>
              <a:buNone/>
              <a:defRPr/>
            </a:pPr>
            <a:r>
              <a:rPr lang="en-US" sz="2800" b="1" dirty="0" smtClean="0"/>
              <a:t>Mouse </a:t>
            </a:r>
            <a:r>
              <a:rPr lang="en-US" sz="2800" dirty="0" smtClean="0"/>
              <a:t>– Small hand-sized unit that acts as a pointing device.</a:t>
            </a:r>
          </a:p>
          <a:p>
            <a:pPr marL="0" indent="0">
              <a:lnSpc>
                <a:spcPct val="80000"/>
              </a:lnSpc>
              <a:buNone/>
              <a:defRPr/>
            </a:pPr>
            <a:r>
              <a:rPr lang="en-US" sz="2800" dirty="0" smtClean="0"/>
              <a:t>	</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a:bodyPr>
          <a:lstStyle/>
          <a:p>
            <a:pPr algn="r">
              <a:defRPr/>
            </a:pPr>
            <a:r>
              <a:rPr lang="en-US" dirty="0" smtClean="0"/>
              <a:t>Components - Output Devices</a:t>
            </a:r>
          </a:p>
        </p:txBody>
      </p:sp>
      <p:sp>
        <p:nvSpPr>
          <p:cNvPr id="468995" name="Rectangle 3"/>
          <p:cNvSpPr>
            <a:spLocks noGrp="1" noChangeArrowheads="1"/>
          </p:cNvSpPr>
          <p:nvPr>
            <p:ph sz="quarter" idx="1"/>
          </p:nvPr>
        </p:nvSpPr>
        <p:spPr/>
        <p:txBody>
          <a:bodyPr>
            <a:normAutofit/>
          </a:bodyPr>
          <a:lstStyle/>
          <a:p>
            <a:pPr>
              <a:defRPr/>
            </a:pPr>
            <a:r>
              <a:rPr lang="en-US" sz="2800" dirty="0" smtClean="0"/>
              <a:t>Hardware used to get data and information from the computer into an understandable format.</a:t>
            </a:r>
          </a:p>
          <a:p>
            <a:pPr>
              <a:defRPr/>
            </a:pPr>
            <a:r>
              <a:rPr lang="en-US" sz="2800" b="1" dirty="0" smtClean="0"/>
              <a:t>Monitors</a:t>
            </a:r>
            <a:r>
              <a:rPr lang="en-US" sz="2800" dirty="0" smtClean="0"/>
              <a:t> (aka computer screens) – Display data, text, and graphics.</a:t>
            </a:r>
          </a:p>
          <a:p>
            <a:pPr>
              <a:defRPr/>
            </a:pPr>
            <a:r>
              <a:rPr lang="en-US" sz="2800" b="1" dirty="0" smtClean="0"/>
              <a:t>Printers</a:t>
            </a:r>
            <a:r>
              <a:rPr lang="en-US" sz="2800" dirty="0" smtClean="0"/>
              <a:t> – Produce paper printouts of data and information. Also can be input devices if they include scanning, faxing, and copying capabilities.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762000" y="762000"/>
            <a:ext cx="7696200" cy="1562100"/>
          </a:xfrm>
        </p:spPr>
        <p:txBody>
          <a:bodyPr>
            <a:normAutofit/>
          </a:bodyPr>
          <a:lstStyle/>
          <a:p>
            <a:pPr algn="ctr">
              <a:defRPr/>
            </a:pPr>
            <a:r>
              <a:rPr lang="en-US" dirty="0" smtClean="0">
                <a:solidFill>
                  <a:schemeClr val="tx1"/>
                </a:solidFill>
              </a:rPr>
              <a:t>Relationship of OS to hardware and software ONION ANALOGY</a:t>
            </a:r>
          </a:p>
        </p:txBody>
      </p:sp>
      <p:pic>
        <p:nvPicPr>
          <p:cNvPr id="3075" name="Picture 3"/>
          <p:cNvPicPr>
            <a:picLocks noGrp="1" noChangeAspect="1" noChangeArrowheads="1"/>
          </p:cNvPicPr>
          <p:nvPr>
            <p:ph sz="quarter" idx="1"/>
          </p:nvPr>
        </p:nvPicPr>
        <p:blipFill>
          <a:blip r:embed="rId3" cstate="print"/>
          <a:stretch>
            <a:fillRect/>
          </a:stretch>
        </p:blipFill>
        <p:spPr>
          <a:xfrm>
            <a:off x="3124200" y="2438400"/>
            <a:ext cx="3139712" cy="3237257"/>
          </a:xfrm>
          <a:solidFill>
            <a:schemeClr val="tx2"/>
          </a:solid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Further Study	</a:t>
            </a:r>
            <a:endParaRPr lang="en-US" dirty="0"/>
          </a:p>
        </p:txBody>
      </p:sp>
      <p:sp>
        <p:nvSpPr>
          <p:cNvPr id="3" name="Content Placeholder 2"/>
          <p:cNvSpPr>
            <a:spLocks noGrp="1"/>
          </p:cNvSpPr>
          <p:nvPr>
            <p:ph sz="quarter" idx="1"/>
          </p:nvPr>
        </p:nvSpPr>
        <p:spPr/>
        <p:txBody>
          <a:bodyPr>
            <a:normAutofit/>
          </a:bodyPr>
          <a:lstStyle/>
          <a:p>
            <a:r>
              <a:rPr lang="en-US" sz="4400" dirty="0" smtClean="0"/>
              <a:t>For more information visit the Microsoft site </a:t>
            </a:r>
            <a:r>
              <a:rPr lang="en-US" sz="4400" i="1" dirty="0" smtClean="0">
                <a:hlinkClick r:id="rId2"/>
              </a:rPr>
              <a:t>Windows </a:t>
            </a:r>
            <a:r>
              <a:rPr lang="en-US" sz="4400" i="1" smtClean="0">
                <a:hlinkClick r:id="rId2"/>
              </a:rPr>
              <a:t>10 help</a:t>
            </a:r>
            <a:r>
              <a:rPr lang="en-US" sz="4400" i="1" dirty="0" smtClean="0"/>
              <a:t>.</a:t>
            </a:r>
            <a:endParaRPr lang="en-US" sz="4400" dirty="0"/>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r">
              <a:defRPr/>
            </a:pPr>
            <a:r>
              <a:rPr lang="en-US" dirty="0" smtClean="0"/>
              <a:t>Computer Hardware</a:t>
            </a:r>
          </a:p>
        </p:txBody>
      </p:sp>
      <p:sp>
        <p:nvSpPr>
          <p:cNvPr id="27651" name="Rectangle 3"/>
          <p:cNvSpPr>
            <a:spLocks noGrp="1" noChangeArrowheads="1"/>
          </p:cNvSpPr>
          <p:nvPr>
            <p:ph type="body" sz="half" idx="2"/>
          </p:nvPr>
        </p:nvSpPr>
        <p:spPr>
          <a:xfrm>
            <a:off x="990600" y="1981200"/>
            <a:ext cx="7620000" cy="4114800"/>
          </a:xfrm>
        </p:spPr>
        <p:txBody>
          <a:bodyPr vert="horz" lIns="91440" tIns="45720" rIns="91440" bIns="45720" rtlCol="0">
            <a:normAutofit/>
          </a:bodyPr>
          <a:lstStyle/>
          <a:p>
            <a:pPr>
              <a:lnSpc>
                <a:spcPct val="90000"/>
              </a:lnSpc>
              <a:defRPr/>
            </a:pPr>
            <a:r>
              <a:rPr lang="en-US" b="1" dirty="0" smtClean="0">
                <a:solidFill>
                  <a:schemeClr val="tx2"/>
                </a:solidFill>
              </a:rPr>
              <a:t>Hardware is the computer and any equipment connected to it</a:t>
            </a:r>
          </a:p>
          <a:p>
            <a:pPr>
              <a:lnSpc>
                <a:spcPct val="90000"/>
              </a:lnSpc>
              <a:defRPr/>
            </a:pPr>
            <a:r>
              <a:rPr lang="en-US" b="1" dirty="0" smtClean="0">
                <a:solidFill>
                  <a:schemeClr val="tx2"/>
                </a:solidFill>
              </a:rPr>
              <a:t>Hardware devices are the physical components of the computer</a:t>
            </a:r>
          </a:p>
          <a:p>
            <a:pPr>
              <a:lnSpc>
                <a:spcPct val="90000"/>
              </a:lnSpc>
              <a:defRPr/>
            </a:pPr>
            <a:r>
              <a:rPr lang="en-US" b="1" dirty="0" smtClean="0">
                <a:solidFill>
                  <a:schemeClr val="tx2"/>
                </a:solidFill>
              </a:rPr>
              <a:t>Items such as the monitor, keyboard, mouse, and printer are also known as peripherals because they attach to the computer</a:t>
            </a:r>
          </a:p>
          <a:p>
            <a:pPr>
              <a:lnSpc>
                <a:spcPct val="90000"/>
              </a:lnSpc>
              <a:defRPr/>
            </a:pPr>
            <a:r>
              <a:rPr lang="en-US" b="1" dirty="0" smtClean="0">
                <a:solidFill>
                  <a:schemeClr val="tx2"/>
                </a:solidFill>
              </a:rPr>
              <a:t>Something you can touch.</a:t>
            </a:r>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normAutofit/>
          </a:bodyPr>
          <a:lstStyle/>
          <a:p>
            <a:pPr algn="r">
              <a:defRPr/>
            </a:pPr>
            <a:r>
              <a:rPr lang="en-US" dirty="0" smtClean="0"/>
              <a:t>Computer Hardware - Functions</a:t>
            </a:r>
          </a:p>
        </p:txBody>
      </p:sp>
      <p:sp>
        <p:nvSpPr>
          <p:cNvPr id="314371" name="Rectangle 3"/>
          <p:cNvSpPr>
            <a:spLocks noGrp="1" noChangeArrowheads="1"/>
          </p:cNvSpPr>
          <p:nvPr>
            <p:ph sz="quarter" idx="1"/>
          </p:nvPr>
        </p:nvSpPr>
        <p:spPr/>
        <p:txBody>
          <a:bodyPr>
            <a:normAutofit/>
          </a:bodyPr>
          <a:lstStyle/>
          <a:p>
            <a:pPr>
              <a:defRPr/>
            </a:pPr>
            <a:r>
              <a:rPr lang="en-US" sz="2800" b="1" dirty="0" smtClean="0"/>
              <a:t>Information processing cycle of a computer</a:t>
            </a:r>
          </a:p>
          <a:p>
            <a:pPr lvl="1">
              <a:defRPr/>
            </a:pPr>
            <a:r>
              <a:rPr lang="en-US" sz="2400" b="1" i="1" dirty="0" smtClean="0"/>
              <a:t>Input</a:t>
            </a:r>
            <a:r>
              <a:rPr lang="en-US" sz="2400" dirty="0" smtClean="0"/>
              <a:t> – Computer gathers data or allows a user to add data</a:t>
            </a:r>
          </a:p>
          <a:p>
            <a:pPr lvl="1">
              <a:defRPr/>
            </a:pPr>
            <a:r>
              <a:rPr lang="en-US" sz="2400" b="1" i="1" dirty="0" smtClean="0"/>
              <a:t>Processing</a:t>
            </a:r>
            <a:r>
              <a:rPr lang="en-US" sz="2400" dirty="0" smtClean="0"/>
              <a:t> – Data is converted into information</a:t>
            </a:r>
          </a:p>
          <a:p>
            <a:pPr lvl="1">
              <a:defRPr/>
            </a:pPr>
            <a:r>
              <a:rPr lang="en-US" sz="2400" b="1" i="1" dirty="0" smtClean="0"/>
              <a:t>Output</a:t>
            </a:r>
            <a:r>
              <a:rPr lang="en-US" sz="2400" dirty="0" smtClean="0"/>
              <a:t> – Data or information is retrieved from the computer</a:t>
            </a:r>
          </a:p>
          <a:p>
            <a:pPr lvl="1">
              <a:defRPr/>
            </a:pPr>
            <a:r>
              <a:rPr lang="en-US" sz="2400" b="1" i="1" dirty="0" smtClean="0"/>
              <a:t>Storage</a:t>
            </a:r>
            <a:r>
              <a:rPr lang="en-US" sz="2400" dirty="0" smtClean="0"/>
              <a:t> – Data or information is stored for future use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algn="r">
              <a:defRPr/>
            </a:pPr>
            <a:r>
              <a:rPr lang="en-US" smtClean="0"/>
              <a:t>Types of Computers </a:t>
            </a:r>
          </a:p>
        </p:txBody>
      </p:sp>
      <p:sp>
        <p:nvSpPr>
          <p:cNvPr id="430083" name="Rectangle 3"/>
          <p:cNvSpPr>
            <a:spLocks noGrp="1" noChangeArrowheads="1"/>
          </p:cNvSpPr>
          <p:nvPr>
            <p:ph sz="quarter" idx="1"/>
          </p:nvPr>
        </p:nvSpPr>
        <p:spPr/>
        <p:txBody>
          <a:bodyPr>
            <a:normAutofit/>
          </a:bodyPr>
          <a:lstStyle/>
          <a:p>
            <a:pPr>
              <a:lnSpc>
                <a:spcPct val="90000"/>
              </a:lnSpc>
              <a:defRPr/>
            </a:pPr>
            <a:r>
              <a:rPr lang="en-US" sz="2800" b="1" dirty="0" smtClean="0"/>
              <a:t>Supercomputers – </a:t>
            </a:r>
          </a:p>
          <a:p>
            <a:pPr lvl="1">
              <a:lnSpc>
                <a:spcPct val="90000"/>
              </a:lnSpc>
              <a:defRPr/>
            </a:pPr>
            <a:r>
              <a:rPr lang="en-US" sz="2400" dirty="0" smtClean="0"/>
              <a:t>Large, powerful computers devoted to specialized tasks</a:t>
            </a:r>
          </a:p>
          <a:p>
            <a:pPr lvl="1">
              <a:lnSpc>
                <a:spcPct val="90000"/>
              </a:lnSpc>
              <a:defRPr/>
            </a:pPr>
            <a:r>
              <a:rPr lang="en-US" sz="2400" dirty="0" smtClean="0"/>
              <a:t>Fastest and most expensive of all computers</a:t>
            </a:r>
          </a:p>
          <a:p>
            <a:pPr lvl="1">
              <a:lnSpc>
                <a:spcPct val="90000"/>
              </a:lnSpc>
              <a:defRPr/>
            </a:pPr>
            <a:r>
              <a:rPr lang="en-US" sz="2400" dirty="0" smtClean="0"/>
              <a:t>Perform sophisticated mathematical calculations, track weather patterns, monitor satellites, and perform other complex, dedicated tasks</a:t>
            </a:r>
          </a:p>
          <a:p>
            <a:pPr>
              <a:lnSpc>
                <a:spcPct val="90000"/>
              </a:lnSpc>
              <a:defRPr/>
            </a:pPr>
            <a:r>
              <a:rPr lang="en-US" sz="2800" dirty="0" smtClean="0"/>
              <a:t>Cost:   $1M - $30M +</a:t>
            </a:r>
          </a:p>
          <a:p>
            <a:pPr>
              <a:lnSpc>
                <a:spcPct val="90000"/>
              </a:lnSpc>
              <a:defRPr/>
            </a:pPr>
            <a:r>
              <a:rPr lang="en-US" sz="2800" dirty="0" smtClean="0"/>
              <a:t>Purpose:  Numerically intensive scientific applications, research</a:t>
            </a:r>
          </a:p>
        </p:txBody>
      </p:sp>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algn="r">
              <a:defRPr/>
            </a:pPr>
            <a:r>
              <a:rPr lang="en-US" smtClean="0"/>
              <a:t>Types of Computers </a:t>
            </a:r>
          </a:p>
        </p:txBody>
      </p:sp>
      <p:sp>
        <p:nvSpPr>
          <p:cNvPr id="479235" name="Rectangle 3"/>
          <p:cNvSpPr>
            <a:spLocks noGrp="1" noChangeArrowheads="1"/>
          </p:cNvSpPr>
          <p:nvPr>
            <p:ph sz="quarter" idx="1"/>
          </p:nvPr>
        </p:nvSpPr>
        <p:spPr/>
        <p:txBody>
          <a:bodyPr>
            <a:normAutofit/>
          </a:bodyPr>
          <a:lstStyle/>
          <a:p>
            <a:pPr>
              <a:lnSpc>
                <a:spcPct val="90000"/>
              </a:lnSpc>
              <a:defRPr/>
            </a:pPr>
            <a:r>
              <a:rPr lang="en-US" sz="2800" b="1" dirty="0" smtClean="0"/>
              <a:t>Mainframe computers – </a:t>
            </a:r>
          </a:p>
          <a:p>
            <a:pPr lvl="1">
              <a:lnSpc>
                <a:spcPct val="90000"/>
              </a:lnSpc>
              <a:defRPr/>
            </a:pPr>
            <a:r>
              <a:rPr lang="en-US" sz="2400" dirty="0" smtClean="0"/>
              <a:t>Large computers often found in businesses and colleges, where thousands of people use the computer to process data</a:t>
            </a:r>
          </a:p>
          <a:p>
            <a:pPr lvl="1">
              <a:lnSpc>
                <a:spcPct val="90000"/>
              </a:lnSpc>
              <a:defRPr/>
            </a:pPr>
            <a:r>
              <a:rPr lang="en-US" sz="2400" dirty="0" smtClean="0"/>
              <a:t>They </a:t>
            </a:r>
            <a:r>
              <a:rPr lang="en-US" sz="2400" b="1" i="1" dirty="0" smtClean="0"/>
              <a:t>Multitask</a:t>
            </a:r>
            <a:r>
              <a:rPr lang="en-US" sz="2400" dirty="0" smtClean="0"/>
              <a:t>, as they can perform more than one task at the same time</a:t>
            </a:r>
          </a:p>
          <a:p>
            <a:pPr lvl="3">
              <a:lnSpc>
                <a:spcPct val="90000"/>
              </a:lnSpc>
              <a:buFontTx/>
              <a:buNone/>
              <a:defRPr/>
            </a:pPr>
            <a:r>
              <a:rPr lang="en-US" sz="1800" dirty="0" smtClean="0"/>
              <a:t>This capability is one of the primary ways mainframes differ from supercomputers </a:t>
            </a:r>
          </a:p>
          <a:p>
            <a:pPr>
              <a:lnSpc>
                <a:spcPct val="90000"/>
              </a:lnSpc>
              <a:defRPr/>
            </a:pPr>
            <a:r>
              <a:rPr lang="en-US" sz="2800" dirty="0" smtClean="0"/>
              <a:t>Cost:   $500K - $10M +</a:t>
            </a:r>
          </a:p>
          <a:p>
            <a:pPr>
              <a:lnSpc>
                <a:spcPct val="90000"/>
              </a:lnSpc>
              <a:defRPr/>
            </a:pPr>
            <a:r>
              <a:rPr lang="en-US" sz="2800" dirty="0" smtClean="0"/>
              <a:t>Purpose:  Large businesses</a:t>
            </a:r>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pPr algn="r">
              <a:defRPr/>
            </a:pPr>
            <a:r>
              <a:rPr lang="en-US" smtClean="0"/>
              <a:t>Types of Computers </a:t>
            </a:r>
          </a:p>
        </p:txBody>
      </p:sp>
      <p:sp>
        <p:nvSpPr>
          <p:cNvPr id="481283" name="Rectangle 3"/>
          <p:cNvSpPr>
            <a:spLocks noGrp="1" noChangeArrowheads="1"/>
          </p:cNvSpPr>
          <p:nvPr>
            <p:ph sz="quarter" idx="1"/>
          </p:nvPr>
        </p:nvSpPr>
        <p:spPr/>
        <p:txBody>
          <a:bodyPr>
            <a:normAutofit/>
          </a:bodyPr>
          <a:lstStyle/>
          <a:p>
            <a:pPr>
              <a:lnSpc>
                <a:spcPct val="80000"/>
              </a:lnSpc>
              <a:defRPr/>
            </a:pPr>
            <a:r>
              <a:rPr lang="en-US" sz="2800" b="1" dirty="0" smtClean="0"/>
              <a:t>Microcomputers – </a:t>
            </a:r>
          </a:p>
          <a:p>
            <a:pPr lvl="1">
              <a:lnSpc>
                <a:spcPct val="80000"/>
              </a:lnSpc>
              <a:defRPr/>
            </a:pPr>
            <a:r>
              <a:rPr lang="en-US" sz="2400" dirty="0" smtClean="0"/>
              <a:t>Are the smallest of the categories of computers and the one that most people typically use</a:t>
            </a:r>
          </a:p>
          <a:p>
            <a:pPr lvl="1">
              <a:lnSpc>
                <a:spcPct val="80000"/>
              </a:lnSpc>
              <a:defRPr/>
            </a:pPr>
            <a:r>
              <a:rPr lang="en-US" sz="2400" dirty="0" smtClean="0"/>
              <a:t>Range in size from servers that have a storage capability of minicomputers (and small mainframes) to handheld devices that fit in your pocket</a:t>
            </a:r>
          </a:p>
          <a:p>
            <a:pPr>
              <a:lnSpc>
                <a:spcPct val="80000"/>
              </a:lnSpc>
              <a:defRPr/>
            </a:pPr>
            <a:r>
              <a:rPr lang="en-US" sz="2800" dirty="0" smtClean="0"/>
              <a:t>Cost:   $400 - $5K</a:t>
            </a:r>
          </a:p>
          <a:p>
            <a:pPr>
              <a:lnSpc>
                <a:spcPct val="80000"/>
              </a:lnSpc>
              <a:defRPr/>
            </a:pPr>
            <a:r>
              <a:rPr lang="en-US" sz="2800" dirty="0" smtClean="0"/>
              <a:t>Purpose:  Personal, Put on LANs, Small Business</a:t>
            </a:r>
          </a:p>
        </p:txBody>
      </p:sp>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pPr algn="r">
              <a:defRPr/>
            </a:pPr>
            <a:r>
              <a:rPr lang="en-US" smtClean="0"/>
              <a:t>Types of Microcomputers</a:t>
            </a:r>
          </a:p>
        </p:txBody>
      </p:sp>
      <p:sp>
        <p:nvSpPr>
          <p:cNvPr id="472067" name="Rectangle 3"/>
          <p:cNvSpPr>
            <a:spLocks noGrp="1" noChangeArrowheads="1"/>
          </p:cNvSpPr>
          <p:nvPr>
            <p:ph type="body" sz="half" idx="1"/>
          </p:nvPr>
        </p:nvSpPr>
        <p:spPr>
          <a:xfrm>
            <a:off x="762000" y="1600200"/>
            <a:ext cx="7543800" cy="4800600"/>
          </a:xfrm>
        </p:spPr>
        <p:txBody>
          <a:bodyPr>
            <a:normAutofit/>
          </a:bodyPr>
          <a:lstStyle/>
          <a:p>
            <a:pPr>
              <a:defRPr/>
            </a:pPr>
            <a:r>
              <a:rPr lang="en-US" sz="2400" b="1" dirty="0" smtClean="0"/>
              <a:t>Microcomputers – smallest type of computers</a:t>
            </a:r>
          </a:p>
          <a:p>
            <a:pPr lvl="1">
              <a:defRPr/>
            </a:pPr>
            <a:r>
              <a:rPr lang="en-US" sz="2000" b="1" dirty="0" smtClean="0">
                <a:solidFill>
                  <a:schemeClr val="tx2"/>
                </a:solidFill>
              </a:rPr>
              <a:t>Desktop </a:t>
            </a:r>
            <a:r>
              <a:rPr lang="en-US" sz="2000" b="1" dirty="0" smtClean="0"/>
              <a:t>computers</a:t>
            </a:r>
            <a:r>
              <a:rPr lang="en-US" sz="2000" dirty="0" smtClean="0"/>
              <a:t> sit on your desktop, floor, table, or other flat surface and have a detachable keyboard, mouse, monitor and other pieces of equipment</a:t>
            </a:r>
          </a:p>
          <a:p>
            <a:pPr lvl="1">
              <a:defRPr/>
            </a:pPr>
            <a:r>
              <a:rPr lang="en-US" sz="2000" b="1" dirty="0" smtClean="0">
                <a:solidFill>
                  <a:schemeClr val="tx2"/>
                </a:solidFill>
              </a:rPr>
              <a:t>Notebook</a:t>
            </a:r>
            <a:r>
              <a:rPr lang="en-US" sz="2000" b="1" dirty="0" smtClean="0"/>
              <a:t> computers</a:t>
            </a:r>
            <a:r>
              <a:rPr lang="en-US" sz="2000" dirty="0" smtClean="0"/>
              <a:t>, also called</a:t>
            </a:r>
            <a:r>
              <a:rPr lang="en-US" sz="2000" dirty="0" smtClean="0">
                <a:solidFill>
                  <a:schemeClr val="tx2"/>
                </a:solidFill>
              </a:rPr>
              <a:t> laptops</a:t>
            </a:r>
            <a:r>
              <a:rPr lang="en-US" sz="2000" dirty="0" smtClean="0"/>
              <a:t>, which are mobile</a:t>
            </a:r>
          </a:p>
          <a:p>
            <a:pPr lvl="1">
              <a:defRPr/>
            </a:pPr>
            <a:r>
              <a:rPr lang="en-US" sz="2000" b="1" dirty="0" smtClean="0">
                <a:solidFill>
                  <a:schemeClr val="tx2"/>
                </a:solidFill>
              </a:rPr>
              <a:t>Tablet</a:t>
            </a:r>
            <a:r>
              <a:rPr lang="en-US" sz="2000" b="1" dirty="0" smtClean="0"/>
              <a:t> computers</a:t>
            </a:r>
            <a:r>
              <a:rPr lang="en-US" sz="2000" dirty="0" smtClean="0"/>
              <a:t>, similar to notebooks but screen can be written on with a special pen called a stylus</a:t>
            </a:r>
          </a:p>
          <a:p>
            <a:pPr lvl="1">
              <a:defRPr/>
            </a:pPr>
            <a:r>
              <a:rPr lang="en-US" sz="2000" b="1" dirty="0" smtClean="0">
                <a:solidFill>
                  <a:schemeClr val="tx2"/>
                </a:solidFill>
              </a:rPr>
              <a:t>Smartphones </a:t>
            </a:r>
            <a:r>
              <a:rPr lang="en-US" sz="2000" dirty="0" smtClean="0"/>
              <a:t>offer more computer capabilities then the PDA. </a:t>
            </a:r>
          </a:p>
          <a:p>
            <a:pPr lvl="1">
              <a:buFontTx/>
              <a:buNone/>
              <a:defRPr/>
            </a:pPr>
            <a:endParaRPr lang="en-US" sz="25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pPr algn="r">
              <a:defRPr/>
            </a:pPr>
            <a:r>
              <a:rPr lang="en-US" dirty="0" smtClean="0"/>
              <a:t>Components - System Unit</a:t>
            </a:r>
          </a:p>
        </p:txBody>
      </p:sp>
      <p:sp>
        <p:nvSpPr>
          <p:cNvPr id="482307" name="Rectangle 3"/>
          <p:cNvSpPr>
            <a:spLocks noGrp="1" noChangeArrowheads="1"/>
          </p:cNvSpPr>
          <p:nvPr>
            <p:ph sz="quarter" idx="1"/>
          </p:nvPr>
        </p:nvSpPr>
        <p:spPr>
          <a:xfrm>
            <a:off x="609600" y="1600200"/>
            <a:ext cx="7772400" cy="4114800"/>
          </a:xfrm>
        </p:spPr>
        <p:txBody>
          <a:bodyPr>
            <a:normAutofit/>
          </a:bodyPr>
          <a:lstStyle/>
          <a:p>
            <a:pPr>
              <a:defRPr/>
            </a:pPr>
            <a:r>
              <a:rPr lang="en-US" sz="2800" b="1" dirty="0" smtClean="0"/>
              <a:t>System Unit</a:t>
            </a:r>
          </a:p>
          <a:p>
            <a:pPr lvl="1">
              <a:defRPr/>
            </a:pPr>
            <a:r>
              <a:rPr lang="en-US" sz="2400" dirty="0" smtClean="0"/>
              <a:t>If you remove the cover from the system unit, you find several key components inside</a:t>
            </a:r>
          </a:p>
          <a:p>
            <a:pPr lvl="1">
              <a:defRPr/>
            </a:pPr>
            <a:endParaRPr lang="en-US" sz="2400" dirty="0"/>
          </a:p>
          <a:p>
            <a:pPr lvl="1">
              <a:defRPr/>
            </a:pPr>
            <a:endParaRPr lang="en-US" sz="24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3657600"/>
            <a:ext cx="4286250" cy="2571750"/>
          </a:xfrm>
          <a:prstGeom prst="rect">
            <a:avLst/>
          </a:prstGeom>
        </p:spPr>
      </p:pic>
    </p:spTree>
  </p:cSld>
  <p:clrMapOvr>
    <a:masterClrMapping/>
  </p:clrMapOvr>
  <p:transition>
    <p:blinds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echnological ONION &amp;quot;&quot;/&gt;&lt;property id=&quot;20307&quot; value=&quot;256&quot;/&gt;&lt;/object&gt;&lt;object type=&quot;3&quot; unique_id=&quot;10005&quot;&gt;&lt;property id=&quot;20148&quot; value=&quot;5&quot;/&gt;&lt;property id=&quot;20300&quot; value=&quot;Slide 3 - &amp;quot;Technology is PERVASIVE - EVERYWHERE&amp;quot;&quot;/&gt;&lt;property id=&quot;20307&quot; value=&quot;538&quot;/&gt;&lt;/object&gt;&lt;object type=&quot;3&quot; unique_id=&quot;10006&quot;&gt;&lt;property id=&quot;20148&quot; value=&quot;5&quot;/&gt;&lt;property id=&quot;20300&quot; value=&quot;Slide 2 - &amp;quot;Relationship of OS to hardware and software ONION ANALOGY&amp;quot;&quot;/&gt;&lt;property id=&quot;20307&quot; value=&quot;429&quot;/&gt;&lt;/object&gt;&lt;object type=&quot;3&quot; unique_id=&quot;10007&quot;&gt;&lt;property id=&quot;20148&quot; value=&quot;5&quot;/&gt;&lt;property id=&quot;20300&quot; value=&quot;Slide 4 - &amp;quot;Computer Hardware&amp;quot;&quot;/&gt;&lt;property id=&quot;20307&quot; value=&quot;279&quot;/&gt;&lt;/object&gt;&lt;object type=&quot;3&quot; unique_id=&quot;10008&quot;&gt;&lt;property id=&quot;20148&quot; value=&quot;5&quot;/&gt;&lt;property id=&quot;20300&quot; value=&quot;Slide 5 - &amp;quot;Computer Hardware - Functions&amp;quot;&quot;/&gt;&lt;property id=&quot;20307&quot; value=&quot;427&quot;/&gt;&lt;/object&gt;&lt;object type=&quot;3&quot; unique_id=&quot;10009&quot;&gt;&lt;property id=&quot;20148&quot; value=&quot;5&quot;/&gt;&lt;property id=&quot;20300&quot; value=&quot;Slide 6 - &amp;quot;Types of Computers &amp;quot;&quot;/&gt;&lt;property id=&quot;20307&quot; value=&quot;508&quot;/&gt;&lt;/object&gt;&lt;object type=&quot;3&quot; unique_id=&quot;10010&quot;&gt;&lt;property id=&quot;20148&quot; value=&quot;5&quot;/&gt;&lt;property id=&quot;20300&quot; value=&quot;Slide 7 - &amp;quot;Types of Computers &amp;quot;&quot;/&gt;&lt;property id=&quot;20307&quot; value=&quot;531&quot;/&gt;&lt;/object&gt;&lt;object type=&quot;3&quot; unique_id=&quot;10011&quot;&gt;&lt;property id=&quot;20148&quot; value=&quot;5&quot;/&gt;&lt;property id=&quot;20300&quot; value=&quot;Slide 8 - &amp;quot;Types of Computers &amp;quot;&quot;/&gt;&lt;property id=&quot;20307&quot; value=&quot;532&quot;/&gt;&lt;/object&gt;&lt;object type=&quot;3&quot; unique_id=&quot;10012&quot;&gt;&lt;property id=&quot;20148&quot; value=&quot;5&quot;/&gt;&lt;property id=&quot;20300&quot; value=&quot;Slide 9 - &amp;quot;Types of Computers &amp;quot;&quot;/&gt;&lt;property id=&quot;20307&quot; value=&quot;533&quot;/&gt;&lt;/object&gt;&lt;object type=&quot;3&quot; unique_id=&quot;10013&quot;&gt;&lt;property id=&quot;20148&quot; value=&quot;5&quot;/&gt;&lt;property id=&quot;20300&quot; value=&quot;Slide 10 - &amp;quot;Types of Microcomputers&amp;quot;&quot;/&gt;&lt;property id=&quot;20307&quot; value=&quot;527&quot;/&gt;&lt;/object&gt;&lt;object type=&quot;3&quot; unique_id=&quot;10014&quot;&gt;&lt;property id=&quot;20148&quot; value=&quot;5&quot;/&gt;&lt;property id=&quot;20300&quot; value=&quot;Slide 11 - &amp;quot;Different Types of Microcomputers&amp;quot;&quot;/&gt;&lt;property id=&quot;20307&quot; value=&quot;528&quot;/&gt;&lt;/object&gt;&lt;object type=&quot;3&quot; unique_id=&quot;10015&quot;&gt;&lt;property id=&quot;20148&quot; value=&quot;5&quot;/&gt;&lt;property id=&quot;20300&quot; value=&quot;Slide 12 - &amp;quot;Components - System Unit&amp;quot;&quot;/&gt;&lt;property id=&quot;20307&quot; value=&quot;534&quot;/&gt;&lt;/object&gt;&lt;object type=&quot;3&quot; unique_id=&quot;10016&quot;&gt;&lt;property id=&quot;20148&quot; value=&quot;5&quot;/&gt;&lt;property id=&quot;20300&quot; value=&quot;Slide 13 - &amp;quot;&amp;amp;#x09;Components - Central Processing Unit&amp;quot;&quot;/&gt;&lt;property id=&quot;20307&quot; value=&quot;518&quot;/&gt;&lt;/object&gt;&lt;object type=&quot;3&quot; unique_id=&quot;10019&quot;&gt;&lt;property id=&quot;20148&quot; value=&quot;5&quot;/&gt;&lt;property id=&quot;20300&quot; value=&quot;Slide 14 - &amp;quot;Basic Computer Hardware - Functions&amp;quot;&quot;/&gt;&lt;property id=&quot;20307&quot; value=&quot;433&quot;/&gt;&lt;/object&gt;&lt;object type=&quot;3&quot; unique_id=&quot;10020&quot;&gt;&lt;property id=&quot;20148&quot; value=&quot;5&quot;/&gt;&lt;property id=&quot;20300&quot; value=&quot;Slide 15 - &amp;quot;Components - Central Processing Unit --- MOTHERBOARD&amp;quot;&quot;/&gt;&lt;property id=&quot;20307&quot; value=&quot;541&quot;/&gt;&lt;/object&gt;&lt;object type=&quot;3&quot; unique_id=&quot;10021&quot;&gt;&lt;property id=&quot;20148&quot; value=&quot;5&quot;/&gt;&lt;property id=&quot;20300&quot; value=&quot;Slide 16 - &amp;quot;&amp;amp;#x09;Hardware Devices and Their Uses&amp;quot;&quot;/&gt;&lt;property id=&quot;20307&quot; value=&quot;520&quot;/&gt;&lt;/object&gt;&lt;object type=&quot;3&quot; unique_id=&quot;10023&quot;&gt;&lt;property id=&quot;20148&quot; value=&quot;5&quot;/&gt;&lt;property id=&quot;20300&quot; value=&quot;Slide 17 - &amp;quot;Components - Data Storage&amp;quot;&quot;/&gt;&lt;property id=&quot;20307&quot; value=&quot;523&quot;/&gt;&lt;/object&gt;&lt;object type=&quot;3&quot; unique_id=&quot;10024&quot;&gt;&lt;property id=&quot;20148&quot; value=&quot;5&quot;/&gt;&lt;property id=&quot;20300&quot; value=&quot;Slide 18 - &amp;quot;Components - Data Storage&amp;quot;&quot;/&gt;&lt;property id=&quot;20307&quot; value=&quot;544&quot;/&gt;&lt;/object&gt;&lt;object type=&quot;3&quot; unique_id=&quot;10025&quot;&gt;&lt;property id=&quot;20148&quot; value=&quot;5&quot;/&gt;&lt;property id=&quot;20300&quot; value=&quot;Slide 19 - &amp;quot;Components - Data Storage&amp;quot;&quot;/&gt;&lt;property id=&quot;20307&quot; value=&quot;546&quot;/&gt;&lt;/object&gt;&lt;object type=&quot;3&quot; unique_id=&quot;10028&quot;&gt;&lt;property id=&quot;20148&quot; value=&quot;5&quot;/&gt;&lt;property id=&quot;20300&quot; value=&quot;Slide 20 - &amp;quot;Components - Data Storage&amp;quot;&quot;/&gt;&lt;property id=&quot;20307&quot; value=&quot;545&quot;/&gt;&lt;/object&gt;&lt;object type=&quot;3&quot; unique_id=&quot;10029&quot;&gt;&lt;property id=&quot;20148&quot; value=&quot;5&quot;/&gt;&lt;property id=&quot;20300&quot; value=&quot;Slide 21 - &amp;quot;Components - Input Devices&amp;quot;&quot;/&gt;&lt;property id=&quot;20307&quot; value=&quot;524&quot;/&gt;&lt;/object&gt;&lt;object type=&quot;3&quot; unique_id=&quot;10030&quot;&gt;&lt;property id=&quot;20148&quot; value=&quot;5&quot;/&gt;&lt;property id=&quot;20300&quot; value=&quot;Slide 22 - &amp;quot;Components - Output Devices&amp;quot;&quot;/&gt;&lt;property id=&quot;20307&quot; value=&quot;525&quot;/&gt;&lt;/object&gt;&lt;object type=&quot;3&quot; unique_id=&quot;10031&quot;&gt;&lt;property id=&quot;20148&quot; value=&quot;5&quot;/&gt;&lt;property id=&quot;20300&quot; value=&quot;Slide 23 - &amp;quot;Further Study&amp;amp;#x09;&amp;quot;&quot;/&gt;&lt;property id=&quot;20307&quot; value=&quot;548&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981517482</TotalTime>
  <Pages>22</Pages>
  <Words>1355</Words>
  <Application>Microsoft Office PowerPoint</Application>
  <PresentationFormat>On-screen Show (4:3)</PresentationFormat>
  <Paragraphs>106</Paragraphs>
  <Slides>20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Book Antiqua</vt:lpstr>
      <vt:lpstr>Monotype Sorts</vt:lpstr>
      <vt:lpstr>Times New Roman</vt:lpstr>
      <vt:lpstr>Tw Cen MT</vt:lpstr>
      <vt:lpstr>Wingdings</vt:lpstr>
      <vt:lpstr>Wingdings 2</vt:lpstr>
      <vt:lpstr>Median</vt:lpstr>
      <vt:lpstr>Technological ONION </vt:lpstr>
      <vt:lpstr>Relationship of OS to hardware and software ONION ANALOGY</vt:lpstr>
      <vt:lpstr>Computer Hardware</vt:lpstr>
      <vt:lpstr>Computer Hardware - Functions</vt:lpstr>
      <vt:lpstr>Types of Computers </vt:lpstr>
      <vt:lpstr>Types of Computers </vt:lpstr>
      <vt:lpstr>Types of Computers </vt:lpstr>
      <vt:lpstr>Types of Microcomputers</vt:lpstr>
      <vt:lpstr>Components - System Unit</vt:lpstr>
      <vt:lpstr>Components - System Unit</vt:lpstr>
      <vt:lpstr> Components - Central Processing Unit</vt:lpstr>
      <vt:lpstr>Basic Computer Hardware - Functions</vt:lpstr>
      <vt:lpstr>Components - Central Processing Unit --- MOTHERBOARD</vt:lpstr>
      <vt:lpstr> Hardware Devices and Their Uses</vt:lpstr>
      <vt:lpstr>Components - Data Storage</vt:lpstr>
      <vt:lpstr>Components - Data Storage</vt:lpstr>
      <vt:lpstr>Components - Data Storage</vt:lpstr>
      <vt:lpstr>Components - Input Devices</vt:lpstr>
      <vt:lpstr>Components - Output Devices</vt:lpstr>
      <vt:lpstr>Further Study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S302 lecture for 9/19/95</dc:title>
  <dc:subject/>
  <dc:creator/>
  <cp:keywords/>
  <dc:description/>
  <cp:lastModifiedBy>SPHBITS</cp:lastModifiedBy>
  <cp:revision>105</cp:revision>
  <cp:lastPrinted>1998-09-02T14:31:06Z</cp:lastPrinted>
  <dcterms:created xsi:type="dcterms:W3CDTF">1995-09-18T09:01:02Z</dcterms:created>
  <dcterms:modified xsi:type="dcterms:W3CDTF">2018-01-08T21:59:27Z</dcterms:modified>
</cp:coreProperties>
</file>